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0" r:id="rId7"/>
    <p:sldId id="261" r:id="rId8"/>
    <p:sldId id="264"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27"/>
  </p:normalViewPr>
  <p:slideViewPr>
    <p:cSldViewPr snapToGrid="0" snapToObjects="1">
      <p:cViewPr varScale="1">
        <p:scale>
          <a:sx n="117" d="100"/>
          <a:sy n="117" d="100"/>
        </p:scale>
        <p:origin x="-31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6.2075728662417762E-4"/>
          <c:y val="0.90097890472604747"/>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 MH Calls for Service</c:v>
                </c:pt>
              </c:strCache>
            </c:strRef>
          </c:tx>
          <c:dPt>
            <c:idx val="0"/>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F56-CC4D-AD1F-4C8B4D19EE4E}"/>
              </c:ext>
            </c:extLst>
          </c:dPt>
          <c:dPt>
            <c:idx val="1"/>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D08F-A543-A6B4-690FF2C1F45F}"/>
              </c:ext>
            </c:extLst>
          </c:dPt>
          <c:dPt>
            <c:idx val="2"/>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D08F-A543-A6B4-690FF2C1F45F}"/>
              </c:ext>
            </c:extLst>
          </c:dPt>
          <c:dPt>
            <c:idx val="3"/>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D08F-A543-A6B4-690FF2C1F45F}"/>
              </c:ext>
            </c:extLst>
          </c:dPt>
          <c:dLbls>
            <c:dLbl>
              <c:idx val="0"/>
              <c:layout>
                <c:manualLayout>
                  <c:x val="-0.1730443467346989"/>
                  <c:y val="-0.31921479172037925"/>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F56-CC4D-AD1F-4C8B4D19EE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3"/>
                <c:pt idx="0">
                  <c:v>Non-Criminal</c:v>
                </c:pt>
                <c:pt idx="1">
                  <c:v>Charges Diverted</c:v>
                </c:pt>
                <c:pt idx="2">
                  <c:v>Charges Placed</c:v>
                </c:pt>
              </c:strCache>
            </c:strRef>
          </c:cat>
          <c:val>
            <c:numRef>
              <c:f>Sheet1!$B$2:$B$5</c:f>
              <c:numCache>
                <c:formatCode>General</c:formatCode>
                <c:ptCount val="4"/>
                <c:pt idx="0">
                  <c:v>2636</c:v>
                </c:pt>
                <c:pt idx="1">
                  <c:v>444</c:v>
                </c:pt>
                <c:pt idx="2">
                  <c:v>194</c:v>
                </c:pt>
              </c:numCache>
            </c:numRef>
          </c:val>
          <c:extLst xmlns:c16r2="http://schemas.microsoft.com/office/drawing/2015/06/chart">
            <c:ext xmlns:c16="http://schemas.microsoft.com/office/drawing/2014/chart" uri="{C3380CC4-5D6E-409C-BE32-E72D297353CC}">
              <c16:uniqueId val="{00000000-EF56-CC4D-AD1F-4C8B4D19EE4E}"/>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7.svg"/><Relationship Id="rId1" Type="http://schemas.openxmlformats.org/officeDocument/2006/relationships/image" Target="../media/image14.png"/><Relationship Id="rId6" Type="http://schemas.openxmlformats.org/officeDocument/2006/relationships/image" Target="../media/image21.svg"/><Relationship Id="rId5" Type="http://schemas.openxmlformats.org/officeDocument/2006/relationships/image" Target="../media/image16.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7.svg"/><Relationship Id="rId1" Type="http://schemas.openxmlformats.org/officeDocument/2006/relationships/image" Target="../media/image14.png"/><Relationship Id="rId6" Type="http://schemas.openxmlformats.org/officeDocument/2006/relationships/image" Target="../media/image21.svg"/><Relationship Id="rId5" Type="http://schemas.openxmlformats.org/officeDocument/2006/relationships/image" Target="../media/image16.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9A8DF-C5AE-4EE3-AF39-1FB638E24F0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3AC3102-C79D-4F46-BAA2-8F899C849076}">
      <dgm:prSet/>
      <dgm:spPr/>
      <dgm:t>
        <a:bodyPr/>
        <a:lstStyle/>
        <a:p>
          <a:r>
            <a:rPr lang="en-US"/>
            <a:t>Community Support Line: (978)-215-9642</a:t>
          </a:r>
        </a:p>
      </dgm:t>
    </dgm:pt>
    <dgm:pt modelId="{9F2D92DB-8E2B-4202-95FE-5C7EB12C90C2}" type="parTrans" cxnId="{6354A5FB-E3DB-4350-9914-5761189682F6}">
      <dgm:prSet/>
      <dgm:spPr/>
      <dgm:t>
        <a:bodyPr/>
        <a:lstStyle/>
        <a:p>
          <a:endParaRPr lang="en-US"/>
        </a:p>
      </dgm:t>
    </dgm:pt>
    <dgm:pt modelId="{AEFFE047-EE33-4BC8-A2F2-C8E22C9D4280}" type="sibTrans" cxnId="{6354A5FB-E3DB-4350-9914-5761189682F6}">
      <dgm:prSet/>
      <dgm:spPr/>
      <dgm:t>
        <a:bodyPr/>
        <a:lstStyle/>
        <a:p>
          <a:endParaRPr lang="en-US"/>
        </a:p>
      </dgm:t>
    </dgm:pt>
    <dgm:pt modelId="{26B9A1EA-764B-4641-BA4F-069D6424349E}">
      <dgm:prSet/>
      <dgm:spPr/>
      <dgm:t>
        <a:bodyPr/>
        <a:lstStyle/>
        <a:p>
          <a:r>
            <a:rPr lang="en-US" dirty="0"/>
            <a:t>Regional Director, Matthew Page-Shelton:  </a:t>
          </a:r>
        </a:p>
        <a:p>
          <a:r>
            <a:rPr lang="en-US" smtClean="0"/>
            <a:t>E- </a:t>
          </a:r>
          <a:r>
            <a:rPr lang="en-US" dirty="0"/>
            <a:t>mpage-shelton@tewksbury-ma.gov</a:t>
          </a:r>
        </a:p>
      </dgm:t>
    </dgm:pt>
    <dgm:pt modelId="{9D53006C-A31A-41EE-A1D8-C0F3FEEC9393}" type="parTrans" cxnId="{27C0F285-582A-4B9A-AD2E-8AC4B455AD3C}">
      <dgm:prSet/>
      <dgm:spPr/>
      <dgm:t>
        <a:bodyPr/>
        <a:lstStyle/>
        <a:p>
          <a:endParaRPr lang="en-US"/>
        </a:p>
      </dgm:t>
    </dgm:pt>
    <dgm:pt modelId="{F64B20A1-0D01-4E47-91AE-1D1AE154CE2C}" type="sibTrans" cxnId="{27C0F285-582A-4B9A-AD2E-8AC4B455AD3C}">
      <dgm:prSet/>
      <dgm:spPr/>
      <dgm:t>
        <a:bodyPr/>
        <a:lstStyle/>
        <a:p>
          <a:endParaRPr lang="en-US"/>
        </a:p>
      </dgm:t>
    </dgm:pt>
    <dgm:pt modelId="{1AAF3C54-3FF1-4C81-BFE9-BFB2C64CF74D}">
      <dgm:prSet/>
      <dgm:spPr/>
      <dgm:t>
        <a:bodyPr/>
        <a:lstStyle/>
        <a:p>
          <a:r>
            <a:rPr lang="en-US"/>
            <a:t>Facebook: FrontLinePMHC</a:t>
          </a:r>
        </a:p>
      </dgm:t>
    </dgm:pt>
    <dgm:pt modelId="{F29434EC-7BAD-4110-8AF1-7354852945AD}" type="parTrans" cxnId="{35BE461C-EE39-4C52-A5F8-735E07D3B252}">
      <dgm:prSet/>
      <dgm:spPr/>
      <dgm:t>
        <a:bodyPr/>
        <a:lstStyle/>
        <a:p>
          <a:endParaRPr lang="en-US"/>
        </a:p>
      </dgm:t>
    </dgm:pt>
    <dgm:pt modelId="{9A7E070E-48C0-4215-8400-1989F1D0C389}" type="sibTrans" cxnId="{35BE461C-EE39-4C52-A5F8-735E07D3B252}">
      <dgm:prSet/>
      <dgm:spPr/>
      <dgm:t>
        <a:bodyPr/>
        <a:lstStyle/>
        <a:p>
          <a:endParaRPr lang="en-US"/>
        </a:p>
      </dgm:t>
    </dgm:pt>
    <dgm:pt modelId="{BF609880-88C9-4580-A8C0-B21D00C2872B}">
      <dgm:prSet/>
      <dgm:spPr/>
      <dgm:t>
        <a:bodyPr/>
        <a:lstStyle/>
        <a:p>
          <a:r>
            <a:rPr lang="en-US"/>
            <a:t>Twitter: @Front_Line_PMHC</a:t>
          </a:r>
        </a:p>
      </dgm:t>
    </dgm:pt>
    <dgm:pt modelId="{1FD0AFC0-8711-466C-8172-5205B5F9273A}" type="parTrans" cxnId="{C161EFD9-F721-4EEB-BAAC-80AC41EE7E17}">
      <dgm:prSet/>
      <dgm:spPr/>
      <dgm:t>
        <a:bodyPr/>
        <a:lstStyle/>
        <a:p>
          <a:endParaRPr lang="en-US"/>
        </a:p>
      </dgm:t>
    </dgm:pt>
    <dgm:pt modelId="{ABC9BE4F-20AA-4128-BF10-491025FA8837}" type="sibTrans" cxnId="{C161EFD9-F721-4EEB-BAAC-80AC41EE7E17}">
      <dgm:prSet/>
      <dgm:spPr/>
      <dgm:t>
        <a:bodyPr/>
        <a:lstStyle/>
        <a:p>
          <a:endParaRPr lang="en-US"/>
        </a:p>
      </dgm:t>
    </dgm:pt>
    <dgm:pt modelId="{A3B5DB95-DC0E-4007-AFC7-B5F41B9F1E8B}">
      <dgm:prSet/>
      <dgm:spPr/>
      <dgm:t>
        <a:bodyPr/>
        <a:lstStyle/>
        <a:p>
          <a:r>
            <a:rPr lang="en-US"/>
            <a:t>Instagram: Front_Line_PMHC</a:t>
          </a:r>
        </a:p>
      </dgm:t>
    </dgm:pt>
    <dgm:pt modelId="{2F5B21B0-F6DD-4458-8068-F34407FD22A4}" type="parTrans" cxnId="{389669EE-51DA-4771-BF82-484B80053258}">
      <dgm:prSet/>
      <dgm:spPr/>
      <dgm:t>
        <a:bodyPr/>
        <a:lstStyle/>
        <a:p>
          <a:endParaRPr lang="en-US"/>
        </a:p>
      </dgm:t>
    </dgm:pt>
    <dgm:pt modelId="{B27A7768-D568-4693-999A-666EC1102595}" type="sibTrans" cxnId="{389669EE-51DA-4771-BF82-484B80053258}">
      <dgm:prSet/>
      <dgm:spPr/>
      <dgm:t>
        <a:bodyPr/>
        <a:lstStyle/>
        <a:p>
          <a:endParaRPr lang="en-US"/>
        </a:p>
      </dgm:t>
    </dgm:pt>
    <dgm:pt modelId="{E6C3577C-883E-46BE-9E27-6EDA7F269C3E}" type="pres">
      <dgm:prSet presAssocID="{DC19A8DF-C5AE-4EE3-AF39-1FB638E24F07}" presName="root" presStyleCnt="0">
        <dgm:presLayoutVars>
          <dgm:dir/>
          <dgm:resizeHandles val="exact"/>
        </dgm:presLayoutVars>
      </dgm:prSet>
      <dgm:spPr/>
      <dgm:t>
        <a:bodyPr/>
        <a:lstStyle/>
        <a:p>
          <a:endParaRPr lang="en-US"/>
        </a:p>
      </dgm:t>
    </dgm:pt>
    <dgm:pt modelId="{379A592C-C141-4FAB-B9C9-F723E1362CCE}" type="pres">
      <dgm:prSet presAssocID="{83AC3102-C79D-4F46-BAA2-8F899C849076}" presName="compNode" presStyleCnt="0"/>
      <dgm:spPr/>
    </dgm:pt>
    <dgm:pt modelId="{6C5ACCA7-D750-4647-B363-3C7416D2AE73}" type="pres">
      <dgm:prSet presAssocID="{83AC3102-C79D-4F46-BAA2-8F899C849076}" presName="bgRect" presStyleLbl="bgShp" presStyleIdx="0" presStyleCnt="5"/>
      <dgm:spPr/>
    </dgm:pt>
    <dgm:pt modelId="{423CBDD8-CDCF-4734-859B-6EE6A761EB1E}" type="pres">
      <dgm:prSet presAssocID="{83AC3102-C79D-4F46-BAA2-8F899C84907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Firefighter"/>
        </a:ext>
      </dgm:extLst>
    </dgm:pt>
    <dgm:pt modelId="{16CF8D59-D1B1-4B32-BD08-4499821327AA}" type="pres">
      <dgm:prSet presAssocID="{83AC3102-C79D-4F46-BAA2-8F899C849076}" presName="spaceRect" presStyleCnt="0"/>
      <dgm:spPr/>
    </dgm:pt>
    <dgm:pt modelId="{33095C5F-4301-4591-B1AB-FE9658D0A4E0}" type="pres">
      <dgm:prSet presAssocID="{83AC3102-C79D-4F46-BAA2-8F899C849076}" presName="parTx" presStyleLbl="revTx" presStyleIdx="0" presStyleCnt="5">
        <dgm:presLayoutVars>
          <dgm:chMax val="0"/>
          <dgm:chPref val="0"/>
        </dgm:presLayoutVars>
      </dgm:prSet>
      <dgm:spPr/>
      <dgm:t>
        <a:bodyPr/>
        <a:lstStyle/>
        <a:p>
          <a:endParaRPr lang="en-US"/>
        </a:p>
      </dgm:t>
    </dgm:pt>
    <dgm:pt modelId="{059F5CE7-F74B-4677-B356-CD3423D4AB8A}" type="pres">
      <dgm:prSet presAssocID="{AEFFE047-EE33-4BC8-A2F2-C8E22C9D4280}" presName="sibTrans" presStyleCnt="0"/>
      <dgm:spPr/>
    </dgm:pt>
    <dgm:pt modelId="{6CB2BEA8-F817-4FEC-A315-75534A230D79}" type="pres">
      <dgm:prSet presAssocID="{26B9A1EA-764B-4641-BA4F-069D6424349E}" presName="compNode" presStyleCnt="0"/>
      <dgm:spPr/>
    </dgm:pt>
    <dgm:pt modelId="{C77C9F89-0B54-42F6-92FB-7B945A1C99F6}" type="pres">
      <dgm:prSet presAssocID="{26B9A1EA-764B-4641-BA4F-069D6424349E}" presName="bgRect" presStyleLbl="bgShp" presStyleIdx="1" presStyleCnt="5"/>
      <dgm:spPr/>
    </dgm:pt>
    <dgm:pt modelId="{172A5520-BA78-43BB-AF9F-2F5E88D90944}" type="pres">
      <dgm:prSet presAssocID="{26B9A1EA-764B-4641-BA4F-069D6424349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Questions"/>
        </a:ext>
      </dgm:extLst>
    </dgm:pt>
    <dgm:pt modelId="{67DF9970-B98E-4187-8692-A5DF65BD12AA}" type="pres">
      <dgm:prSet presAssocID="{26B9A1EA-764B-4641-BA4F-069D6424349E}" presName="spaceRect" presStyleCnt="0"/>
      <dgm:spPr/>
    </dgm:pt>
    <dgm:pt modelId="{7A92501C-595B-499A-B801-78525AE47D25}" type="pres">
      <dgm:prSet presAssocID="{26B9A1EA-764B-4641-BA4F-069D6424349E}" presName="parTx" presStyleLbl="revTx" presStyleIdx="1" presStyleCnt="5">
        <dgm:presLayoutVars>
          <dgm:chMax val="0"/>
          <dgm:chPref val="0"/>
        </dgm:presLayoutVars>
      </dgm:prSet>
      <dgm:spPr/>
      <dgm:t>
        <a:bodyPr/>
        <a:lstStyle/>
        <a:p>
          <a:endParaRPr lang="en-US"/>
        </a:p>
      </dgm:t>
    </dgm:pt>
    <dgm:pt modelId="{8D28B8A5-ECBB-45B3-8035-223EA1DA8B34}" type="pres">
      <dgm:prSet presAssocID="{F64B20A1-0D01-4E47-91AE-1D1AE154CE2C}" presName="sibTrans" presStyleCnt="0"/>
      <dgm:spPr/>
    </dgm:pt>
    <dgm:pt modelId="{7A6E71A3-8EDA-4F55-8A4C-C0442ABBAC5A}" type="pres">
      <dgm:prSet presAssocID="{1AAF3C54-3FF1-4C81-BFE9-BFB2C64CF74D}" presName="compNode" presStyleCnt="0"/>
      <dgm:spPr/>
    </dgm:pt>
    <dgm:pt modelId="{6E6ED14B-F126-46FD-AF1E-6AD68F6F80C4}" type="pres">
      <dgm:prSet presAssocID="{1AAF3C54-3FF1-4C81-BFE9-BFB2C64CF74D}" presName="bgRect" presStyleLbl="bgShp" presStyleIdx="2" presStyleCnt="5"/>
      <dgm:spPr/>
    </dgm:pt>
    <dgm:pt modelId="{1A1DDF79-3A1B-4187-A407-E14CDDB719DB}" type="pres">
      <dgm:prSet presAssocID="{1AAF3C54-3FF1-4C81-BFE9-BFB2C64CF74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Thumbs Up Sign"/>
        </a:ext>
      </dgm:extLst>
    </dgm:pt>
    <dgm:pt modelId="{559FFD03-53B0-4677-A1D2-E1BE362EE6AE}" type="pres">
      <dgm:prSet presAssocID="{1AAF3C54-3FF1-4C81-BFE9-BFB2C64CF74D}" presName="spaceRect" presStyleCnt="0"/>
      <dgm:spPr/>
    </dgm:pt>
    <dgm:pt modelId="{9E5900A4-D05B-4290-A55E-DFCB885797F2}" type="pres">
      <dgm:prSet presAssocID="{1AAF3C54-3FF1-4C81-BFE9-BFB2C64CF74D}" presName="parTx" presStyleLbl="revTx" presStyleIdx="2" presStyleCnt="5">
        <dgm:presLayoutVars>
          <dgm:chMax val="0"/>
          <dgm:chPref val="0"/>
        </dgm:presLayoutVars>
      </dgm:prSet>
      <dgm:spPr/>
      <dgm:t>
        <a:bodyPr/>
        <a:lstStyle/>
        <a:p>
          <a:endParaRPr lang="en-US"/>
        </a:p>
      </dgm:t>
    </dgm:pt>
    <dgm:pt modelId="{58F6EF5B-CF0D-4F33-A0A5-1934196F33F5}" type="pres">
      <dgm:prSet presAssocID="{9A7E070E-48C0-4215-8400-1989F1D0C389}" presName="sibTrans" presStyleCnt="0"/>
      <dgm:spPr/>
    </dgm:pt>
    <dgm:pt modelId="{CB6E7706-B318-436D-A0BD-0474831DE6C7}" type="pres">
      <dgm:prSet presAssocID="{BF609880-88C9-4580-A8C0-B21D00C2872B}" presName="compNode" presStyleCnt="0"/>
      <dgm:spPr/>
    </dgm:pt>
    <dgm:pt modelId="{BF3DF4ED-A9F0-41D2-9B82-98A3C8BDA5E0}" type="pres">
      <dgm:prSet presAssocID="{BF609880-88C9-4580-A8C0-B21D00C2872B}" presName="bgRect" presStyleLbl="bgShp" presStyleIdx="3" presStyleCnt="5"/>
      <dgm:spPr/>
    </dgm:pt>
    <dgm:pt modelId="{630D9F02-7FD8-4191-8DC2-855ED52CFFCB}" type="pres">
      <dgm:prSet presAssocID="{BF609880-88C9-4580-A8C0-B21D00C2872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HummingBird"/>
        </a:ext>
      </dgm:extLst>
    </dgm:pt>
    <dgm:pt modelId="{25164B22-3A39-49A4-ABBD-21F1DDEBABFB}" type="pres">
      <dgm:prSet presAssocID="{BF609880-88C9-4580-A8C0-B21D00C2872B}" presName="spaceRect" presStyleCnt="0"/>
      <dgm:spPr/>
    </dgm:pt>
    <dgm:pt modelId="{D21563D6-BBDB-451C-9666-77CE183FDD9B}" type="pres">
      <dgm:prSet presAssocID="{BF609880-88C9-4580-A8C0-B21D00C2872B}" presName="parTx" presStyleLbl="revTx" presStyleIdx="3" presStyleCnt="5">
        <dgm:presLayoutVars>
          <dgm:chMax val="0"/>
          <dgm:chPref val="0"/>
        </dgm:presLayoutVars>
      </dgm:prSet>
      <dgm:spPr/>
      <dgm:t>
        <a:bodyPr/>
        <a:lstStyle/>
        <a:p>
          <a:endParaRPr lang="en-US"/>
        </a:p>
      </dgm:t>
    </dgm:pt>
    <dgm:pt modelId="{24A1099F-67E5-44FC-930B-5968B2D6E6AD}" type="pres">
      <dgm:prSet presAssocID="{ABC9BE4F-20AA-4128-BF10-491025FA8837}" presName="sibTrans" presStyleCnt="0"/>
      <dgm:spPr/>
    </dgm:pt>
    <dgm:pt modelId="{93B69B33-B151-4036-8324-55B1090CCCF5}" type="pres">
      <dgm:prSet presAssocID="{A3B5DB95-DC0E-4007-AFC7-B5F41B9F1E8B}" presName="compNode" presStyleCnt="0"/>
      <dgm:spPr/>
    </dgm:pt>
    <dgm:pt modelId="{D8B0BCE6-31D8-42C0-9F10-B38319D37ADD}" type="pres">
      <dgm:prSet presAssocID="{A3B5DB95-DC0E-4007-AFC7-B5F41B9F1E8B}" presName="bgRect" presStyleLbl="bgShp" presStyleIdx="4" presStyleCnt="5"/>
      <dgm:spPr/>
    </dgm:pt>
    <dgm:pt modelId="{2A625EAD-AECC-45CC-989C-81C02C88DDCE}" type="pres">
      <dgm:prSet presAssocID="{A3B5DB95-DC0E-4007-AFC7-B5F41B9F1E8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Wedding Rings"/>
        </a:ext>
      </dgm:extLst>
    </dgm:pt>
    <dgm:pt modelId="{F6E0938E-5E85-4D03-BED3-729B26BA0589}" type="pres">
      <dgm:prSet presAssocID="{A3B5DB95-DC0E-4007-AFC7-B5F41B9F1E8B}" presName="spaceRect" presStyleCnt="0"/>
      <dgm:spPr/>
    </dgm:pt>
    <dgm:pt modelId="{6557D941-2B9E-40C3-9502-83165FE180AF}" type="pres">
      <dgm:prSet presAssocID="{A3B5DB95-DC0E-4007-AFC7-B5F41B9F1E8B}" presName="parTx" presStyleLbl="revTx" presStyleIdx="4" presStyleCnt="5">
        <dgm:presLayoutVars>
          <dgm:chMax val="0"/>
          <dgm:chPref val="0"/>
        </dgm:presLayoutVars>
      </dgm:prSet>
      <dgm:spPr/>
      <dgm:t>
        <a:bodyPr/>
        <a:lstStyle/>
        <a:p>
          <a:endParaRPr lang="en-US"/>
        </a:p>
      </dgm:t>
    </dgm:pt>
  </dgm:ptLst>
  <dgm:cxnLst>
    <dgm:cxn modelId="{C161EFD9-F721-4EEB-BAAC-80AC41EE7E17}" srcId="{DC19A8DF-C5AE-4EE3-AF39-1FB638E24F07}" destId="{BF609880-88C9-4580-A8C0-B21D00C2872B}" srcOrd="3" destOrd="0" parTransId="{1FD0AFC0-8711-466C-8172-5205B5F9273A}" sibTransId="{ABC9BE4F-20AA-4128-BF10-491025FA8837}"/>
    <dgm:cxn modelId="{D64FAD44-AFD8-4AD3-A4A2-61C6F2BCBB0A}" type="presOf" srcId="{DC19A8DF-C5AE-4EE3-AF39-1FB638E24F07}" destId="{E6C3577C-883E-46BE-9E27-6EDA7F269C3E}" srcOrd="0" destOrd="0" presId="urn:microsoft.com/office/officeart/2018/2/layout/IconVerticalSolidList"/>
    <dgm:cxn modelId="{389669EE-51DA-4771-BF82-484B80053258}" srcId="{DC19A8DF-C5AE-4EE3-AF39-1FB638E24F07}" destId="{A3B5DB95-DC0E-4007-AFC7-B5F41B9F1E8B}" srcOrd="4" destOrd="0" parTransId="{2F5B21B0-F6DD-4458-8068-F34407FD22A4}" sibTransId="{B27A7768-D568-4693-999A-666EC1102595}"/>
    <dgm:cxn modelId="{35BE461C-EE39-4C52-A5F8-735E07D3B252}" srcId="{DC19A8DF-C5AE-4EE3-AF39-1FB638E24F07}" destId="{1AAF3C54-3FF1-4C81-BFE9-BFB2C64CF74D}" srcOrd="2" destOrd="0" parTransId="{F29434EC-7BAD-4110-8AF1-7354852945AD}" sibTransId="{9A7E070E-48C0-4215-8400-1989F1D0C389}"/>
    <dgm:cxn modelId="{BF611043-2CF5-44A7-899A-25138C0B94F1}" type="presOf" srcId="{26B9A1EA-764B-4641-BA4F-069D6424349E}" destId="{7A92501C-595B-499A-B801-78525AE47D25}" srcOrd="0" destOrd="0" presId="urn:microsoft.com/office/officeart/2018/2/layout/IconVerticalSolidList"/>
    <dgm:cxn modelId="{27C0F285-582A-4B9A-AD2E-8AC4B455AD3C}" srcId="{DC19A8DF-C5AE-4EE3-AF39-1FB638E24F07}" destId="{26B9A1EA-764B-4641-BA4F-069D6424349E}" srcOrd="1" destOrd="0" parTransId="{9D53006C-A31A-41EE-A1D8-C0F3FEEC9393}" sibTransId="{F64B20A1-0D01-4E47-91AE-1D1AE154CE2C}"/>
    <dgm:cxn modelId="{FD4CAB95-3EFC-47B1-A93A-D5975072FCA6}" type="presOf" srcId="{1AAF3C54-3FF1-4C81-BFE9-BFB2C64CF74D}" destId="{9E5900A4-D05B-4290-A55E-DFCB885797F2}" srcOrd="0" destOrd="0" presId="urn:microsoft.com/office/officeart/2018/2/layout/IconVerticalSolidList"/>
    <dgm:cxn modelId="{7CA5CE7A-EC78-482B-890D-6815FC10458E}" type="presOf" srcId="{83AC3102-C79D-4F46-BAA2-8F899C849076}" destId="{33095C5F-4301-4591-B1AB-FE9658D0A4E0}" srcOrd="0" destOrd="0" presId="urn:microsoft.com/office/officeart/2018/2/layout/IconVerticalSolidList"/>
    <dgm:cxn modelId="{6354A5FB-E3DB-4350-9914-5761189682F6}" srcId="{DC19A8DF-C5AE-4EE3-AF39-1FB638E24F07}" destId="{83AC3102-C79D-4F46-BAA2-8F899C849076}" srcOrd="0" destOrd="0" parTransId="{9F2D92DB-8E2B-4202-95FE-5C7EB12C90C2}" sibTransId="{AEFFE047-EE33-4BC8-A2F2-C8E22C9D4280}"/>
    <dgm:cxn modelId="{73DC6A43-2608-435D-9AB2-22EFF810071E}" type="presOf" srcId="{BF609880-88C9-4580-A8C0-B21D00C2872B}" destId="{D21563D6-BBDB-451C-9666-77CE183FDD9B}" srcOrd="0" destOrd="0" presId="urn:microsoft.com/office/officeart/2018/2/layout/IconVerticalSolidList"/>
    <dgm:cxn modelId="{4A52F765-69D5-4D69-8B47-8BC2D81AACA2}" type="presOf" srcId="{A3B5DB95-DC0E-4007-AFC7-B5F41B9F1E8B}" destId="{6557D941-2B9E-40C3-9502-83165FE180AF}" srcOrd="0" destOrd="0" presId="urn:microsoft.com/office/officeart/2018/2/layout/IconVerticalSolidList"/>
    <dgm:cxn modelId="{9633DD2F-CBBE-4DBA-A5EE-D458F1684A0F}" type="presParOf" srcId="{E6C3577C-883E-46BE-9E27-6EDA7F269C3E}" destId="{379A592C-C141-4FAB-B9C9-F723E1362CCE}" srcOrd="0" destOrd="0" presId="urn:microsoft.com/office/officeart/2018/2/layout/IconVerticalSolidList"/>
    <dgm:cxn modelId="{EA02325E-6B67-4743-AF43-52FFB64A291D}" type="presParOf" srcId="{379A592C-C141-4FAB-B9C9-F723E1362CCE}" destId="{6C5ACCA7-D750-4647-B363-3C7416D2AE73}" srcOrd="0" destOrd="0" presId="urn:microsoft.com/office/officeart/2018/2/layout/IconVerticalSolidList"/>
    <dgm:cxn modelId="{887E1F48-070F-4766-A6A4-B1D8356214E2}" type="presParOf" srcId="{379A592C-C141-4FAB-B9C9-F723E1362CCE}" destId="{423CBDD8-CDCF-4734-859B-6EE6A761EB1E}" srcOrd="1" destOrd="0" presId="urn:microsoft.com/office/officeart/2018/2/layout/IconVerticalSolidList"/>
    <dgm:cxn modelId="{0348BBD2-35F8-4FFA-BEC6-3398F1AAAED1}" type="presParOf" srcId="{379A592C-C141-4FAB-B9C9-F723E1362CCE}" destId="{16CF8D59-D1B1-4B32-BD08-4499821327AA}" srcOrd="2" destOrd="0" presId="urn:microsoft.com/office/officeart/2018/2/layout/IconVerticalSolidList"/>
    <dgm:cxn modelId="{67F06282-3B92-4CD3-9E33-2E68F06CD75E}" type="presParOf" srcId="{379A592C-C141-4FAB-B9C9-F723E1362CCE}" destId="{33095C5F-4301-4591-B1AB-FE9658D0A4E0}" srcOrd="3" destOrd="0" presId="urn:microsoft.com/office/officeart/2018/2/layout/IconVerticalSolidList"/>
    <dgm:cxn modelId="{9E7F5E62-C450-4D13-8BD9-179B4F0C3BE5}" type="presParOf" srcId="{E6C3577C-883E-46BE-9E27-6EDA7F269C3E}" destId="{059F5CE7-F74B-4677-B356-CD3423D4AB8A}" srcOrd="1" destOrd="0" presId="urn:microsoft.com/office/officeart/2018/2/layout/IconVerticalSolidList"/>
    <dgm:cxn modelId="{5B8175E7-D557-438B-99C0-C572442A16F2}" type="presParOf" srcId="{E6C3577C-883E-46BE-9E27-6EDA7F269C3E}" destId="{6CB2BEA8-F817-4FEC-A315-75534A230D79}" srcOrd="2" destOrd="0" presId="urn:microsoft.com/office/officeart/2018/2/layout/IconVerticalSolidList"/>
    <dgm:cxn modelId="{9B60547D-B172-4B29-AD36-80A3F9A2A0AF}" type="presParOf" srcId="{6CB2BEA8-F817-4FEC-A315-75534A230D79}" destId="{C77C9F89-0B54-42F6-92FB-7B945A1C99F6}" srcOrd="0" destOrd="0" presId="urn:microsoft.com/office/officeart/2018/2/layout/IconVerticalSolidList"/>
    <dgm:cxn modelId="{1466BE78-E543-4F7E-AA49-E6AF8C88A4B4}" type="presParOf" srcId="{6CB2BEA8-F817-4FEC-A315-75534A230D79}" destId="{172A5520-BA78-43BB-AF9F-2F5E88D90944}" srcOrd="1" destOrd="0" presId="urn:microsoft.com/office/officeart/2018/2/layout/IconVerticalSolidList"/>
    <dgm:cxn modelId="{0D5393C1-09A2-497F-AF88-5D5915B52D09}" type="presParOf" srcId="{6CB2BEA8-F817-4FEC-A315-75534A230D79}" destId="{67DF9970-B98E-4187-8692-A5DF65BD12AA}" srcOrd="2" destOrd="0" presId="urn:microsoft.com/office/officeart/2018/2/layout/IconVerticalSolidList"/>
    <dgm:cxn modelId="{8004819D-2826-4E08-B38E-B568899BCA72}" type="presParOf" srcId="{6CB2BEA8-F817-4FEC-A315-75534A230D79}" destId="{7A92501C-595B-499A-B801-78525AE47D25}" srcOrd="3" destOrd="0" presId="urn:microsoft.com/office/officeart/2018/2/layout/IconVerticalSolidList"/>
    <dgm:cxn modelId="{F94D88D9-A86F-45B1-85EC-EE434C30A448}" type="presParOf" srcId="{E6C3577C-883E-46BE-9E27-6EDA7F269C3E}" destId="{8D28B8A5-ECBB-45B3-8035-223EA1DA8B34}" srcOrd="3" destOrd="0" presId="urn:microsoft.com/office/officeart/2018/2/layout/IconVerticalSolidList"/>
    <dgm:cxn modelId="{42F612C3-7B4B-4BA6-BAF2-F608847343F9}" type="presParOf" srcId="{E6C3577C-883E-46BE-9E27-6EDA7F269C3E}" destId="{7A6E71A3-8EDA-4F55-8A4C-C0442ABBAC5A}" srcOrd="4" destOrd="0" presId="urn:microsoft.com/office/officeart/2018/2/layout/IconVerticalSolidList"/>
    <dgm:cxn modelId="{8674E150-0A27-4789-A3EB-EE8B76223C6B}" type="presParOf" srcId="{7A6E71A3-8EDA-4F55-8A4C-C0442ABBAC5A}" destId="{6E6ED14B-F126-46FD-AF1E-6AD68F6F80C4}" srcOrd="0" destOrd="0" presId="urn:microsoft.com/office/officeart/2018/2/layout/IconVerticalSolidList"/>
    <dgm:cxn modelId="{218D1A92-4839-4C68-A207-8A3042F2CB47}" type="presParOf" srcId="{7A6E71A3-8EDA-4F55-8A4C-C0442ABBAC5A}" destId="{1A1DDF79-3A1B-4187-A407-E14CDDB719DB}" srcOrd="1" destOrd="0" presId="urn:microsoft.com/office/officeart/2018/2/layout/IconVerticalSolidList"/>
    <dgm:cxn modelId="{653362CD-AF74-468E-8F10-AED1ADB0C140}" type="presParOf" srcId="{7A6E71A3-8EDA-4F55-8A4C-C0442ABBAC5A}" destId="{559FFD03-53B0-4677-A1D2-E1BE362EE6AE}" srcOrd="2" destOrd="0" presId="urn:microsoft.com/office/officeart/2018/2/layout/IconVerticalSolidList"/>
    <dgm:cxn modelId="{01BD3C48-1E50-46A5-82A4-A1EAB5A12AE4}" type="presParOf" srcId="{7A6E71A3-8EDA-4F55-8A4C-C0442ABBAC5A}" destId="{9E5900A4-D05B-4290-A55E-DFCB885797F2}" srcOrd="3" destOrd="0" presId="urn:microsoft.com/office/officeart/2018/2/layout/IconVerticalSolidList"/>
    <dgm:cxn modelId="{0A03F5DA-0338-4C17-A531-F50E9C492ADC}" type="presParOf" srcId="{E6C3577C-883E-46BE-9E27-6EDA7F269C3E}" destId="{58F6EF5B-CF0D-4F33-A0A5-1934196F33F5}" srcOrd="5" destOrd="0" presId="urn:microsoft.com/office/officeart/2018/2/layout/IconVerticalSolidList"/>
    <dgm:cxn modelId="{619DB934-1CDF-47FF-B9BB-7652B0F9DB91}" type="presParOf" srcId="{E6C3577C-883E-46BE-9E27-6EDA7F269C3E}" destId="{CB6E7706-B318-436D-A0BD-0474831DE6C7}" srcOrd="6" destOrd="0" presId="urn:microsoft.com/office/officeart/2018/2/layout/IconVerticalSolidList"/>
    <dgm:cxn modelId="{F9701E5A-7C0F-4010-9F3F-30D41457BBC2}" type="presParOf" srcId="{CB6E7706-B318-436D-A0BD-0474831DE6C7}" destId="{BF3DF4ED-A9F0-41D2-9B82-98A3C8BDA5E0}" srcOrd="0" destOrd="0" presId="urn:microsoft.com/office/officeart/2018/2/layout/IconVerticalSolidList"/>
    <dgm:cxn modelId="{D5080867-BD4D-4B30-9D30-7AB9A08F3B30}" type="presParOf" srcId="{CB6E7706-B318-436D-A0BD-0474831DE6C7}" destId="{630D9F02-7FD8-4191-8DC2-855ED52CFFCB}" srcOrd="1" destOrd="0" presId="urn:microsoft.com/office/officeart/2018/2/layout/IconVerticalSolidList"/>
    <dgm:cxn modelId="{8333CDEB-7DAA-4EE5-B9B8-C2A50B3C0FED}" type="presParOf" srcId="{CB6E7706-B318-436D-A0BD-0474831DE6C7}" destId="{25164B22-3A39-49A4-ABBD-21F1DDEBABFB}" srcOrd="2" destOrd="0" presId="urn:microsoft.com/office/officeart/2018/2/layout/IconVerticalSolidList"/>
    <dgm:cxn modelId="{4475AA87-92C6-45EA-8492-D604F56C32E1}" type="presParOf" srcId="{CB6E7706-B318-436D-A0BD-0474831DE6C7}" destId="{D21563D6-BBDB-451C-9666-77CE183FDD9B}" srcOrd="3" destOrd="0" presId="urn:microsoft.com/office/officeart/2018/2/layout/IconVerticalSolidList"/>
    <dgm:cxn modelId="{93CA1BCA-5127-4397-8D7F-56806949FD36}" type="presParOf" srcId="{E6C3577C-883E-46BE-9E27-6EDA7F269C3E}" destId="{24A1099F-67E5-44FC-930B-5968B2D6E6AD}" srcOrd="7" destOrd="0" presId="urn:microsoft.com/office/officeart/2018/2/layout/IconVerticalSolidList"/>
    <dgm:cxn modelId="{86596388-FA49-41E1-882D-ABE4BBFE06C3}" type="presParOf" srcId="{E6C3577C-883E-46BE-9E27-6EDA7F269C3E}" destId="{93B69B33-B151-4036-8324-55B1090CCCF5}" srcOrd="8" destOrd="0" presId="urn:microsoft.com/office/officeart/2018/2/layout/IconVerticalSolidList"/>
    <dgm:cxn modelId="{FE26CB07-86D2-4414-8789-CF005C277BD3}" type="presParOf" srcId="{93B69B33-B151-4036-8324-55B1090CCCF5}" destId="{D8B0BCE6-31D8-42C0-9F10-B38319D37ADD}" srcOrd="0" destOrd="0" presId="urn:microsoft.com/office/officeart/2018/2/layout/IconVerticalSolidList"/>
    <dgm:cxn modelId="{A121A59A-73F5-4AAF-881C-AF775D0715CB}" type="presParOf" srcId="{93B69B33-B151-4036-8324-55B1090CCCF5}" destId="{2A625EAD-AECC-45CC-989C-81C02C88DDCE}" srcOrd="1" destOrd="0" presId="urn:microsoft.com/office/officeart/2018/2/layout/IconVerticalSolidList"/>
    <dgm:cxn modelId="{7CCD407B-C5F8-4C34-B695-9127E5740A8F}" type="presParOf" srcId="{93B69B33-B151-4036-8324-55B1090CCCF5}" destId="{F6E0938E-5E85-4D03-BED3-729B26BA0589}" srcOrd="2" destOrd="0" presId="urn:microsoft.com/office/officeart/2018/2/layout/IconVerticalSolidList"/>
    <dgm:cxn modelId="{85A63A4B-E318-48E9-B67C-BAE35C8F95B7}" type="presParOf" srcId="{93B69B33-B151-4036-8324-55B1090CCCF5}" destId="{6557D941-2B9E-40C3-9502-83165FE180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ACCA7-D750-4647-B363-3C7416D2AE73}">
      <dsp:nvSpPr>
        <dsp:cNvPr id="0" name=""/>
        <dsp:cNvSpPr/>
      </dsp:nvSpPr>
      <dsp:spPr>
        <a:xfrm>
          <a:off x="0" y="3380"/>
          <a:ext cx="5816600" cy="7201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CBDD8-CDCF-4734-859B-6EE6A761EB1E}">
      <dsp:nvSpPr>
        <dsp:cNvPr id="0" name=""/>
        <dsp:cNvSpPr/>
      </dsp:nvSpPr>
      <dsp:spPr>
        <a:xfrm>
          <a:off x="217838" y="165409"/>
          <a:ext cx="396069" cy="3960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095C5F-4301-4591-B1AB-FE9658D0A4E0}">
      <dsp:nvSpPr>
        <dsp:cNvPr id="0" name=""/>
        <dsp:cNvSpPr/>
      </dsp:nvSpPr>
      <dsp:spPr>
        <a:xfrm>
          <a:off x="831746" y="3380"/>
          <a:ext cx="4984853" cy="72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13" tIns="76213" rIns="76213" bIns="76213" numCol="1" spcCol="1270" anchor="ctr" anchorCtr="0">
          <a:noAutofit/>
        </a:bodyPr>
        <a:lstStyle/>
        <a:p>
          <a:pPr lvl="0" algn="l" defTabSz="711200">
            <a:lnSpc>
              <a:spcPct val="90000"/>
            </a:lnSpc>
            <a:spcBef>
              <a:spcPct val="0"/>
            </a:spcBef>
            <a:spcAft>
              <a:spcPct val="35000"/>
            </a:spcAft>
          </a:pPr>
          <a:r>
            <a:rPr lang="en-US" sz="1600" kern="1200"/>
            <a:t>Community Support Line: (978)-215-9642</a:t>
          </a:r>
        </a:p>
      </dsp:txBody>
      <dsp:txXfrm>
        <a:off x="831746" y="3380"/>
        <a:ext cx="4984853" cy="720127"/>
      </dsp:txXfrm>
    </dsp:sp>
    <dsp:sp modelId="{C77C9F89-0B54-42F6-92FB-7B945A1C99F6}">
      <dsp:nvSpPr>
        <dsp:cNvPr id="0" name=""/>
        <dsp:cNvSpPr/>
      </dsp:nvSpPr>
      <dsp:spPr>
        <a:xfrm>
          <a:off x="0" y="903539"/>
          <a:ext cx="5816600" cy="7201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2A5520-BA78-43BB-AF9F-2F5E88D90944}">
      <dsp:nvSpPr>
        <dsp:cNvPr id="0" name=""/>
        <dsp:cNvSpPr/>
      </dsp:nvSpPr>
      <dsp:spPr>
        <a:xfrm>
          <a:off x="217838" y="1065568"/>
          <a:ext cx="396069" cy="3960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A92501C-595B-499A-B801-78525AE47D25}">
      <dsp:nvSpPr>
        <dsp:cNvPr id="0" name=""/>
        <dsp:cNvSpPr/>
      </dsp:nvSpPr>
      <dsp:spPr>
        <a:xfrm>
          <a:off x="831746" y="903539"/>
          <a:ext cx="4984853" cy="72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13" tIns="76213" rIns="76213" bIns="76213" numCol="1" spcCol="1270" anchor="ctr" anchorCtr="0">
          <a:noAutofit/>
        </a:bodyPr>
        <a:lstStyle/>
        <a:p>
          <a:pPr lvl="0" algn="l" defTabSz="711200">
            <a:lnSpc>
              <a:spcPct val="90000"/>
            </a:lnSpc>
            <a:spcBef>
              <a:spcPct val="0"/>
            </a:spcBef>
            <a:spcAft>
              <a:spcPct val="35000"/>
            </a:spcAft>
          </a:pPr>
          <a:r>
            <a:rPr lang="en-US" sz="1600" kern="1200" dirty="0"/>
            <a:t>Regional Director, Matthew Page-Shelton:  </a:t>
          </a:r>
        </a:p>
        <a:p>
          <a:pPr lvl="0" algn="l" defTabSz="711200">
            <a:lnSpc>
              <a:spcPct val="90000"/>
            </a:lnSpc>
            <a:spcBef>
              <a:spcPct val="0"/>
            </a:spcBef>
            <a:spcAft>
              <a:spcPct val="35000"/>
            </a:spcAft>
          </a:pPr>
          <a:r>
            <a:rPr lang="en-US" sz="1600" kern="1200" smtClean="0"/>
            <a:t>E- </a:t>
          </a:r>
          <a:r>
            <a:rPr lang="en-US" sz="1600" kern="1200" dirty="0"/>
            <a:t>mpage-shelton@tewksbury-ma.gov</a:t>
          </a:r>
        </a:p>
      </dsp:txBody>
      <dsp:txXfrm>
        <a:off x="831746" y="903539"/>
        <a:ext cx="4984853" cy="720127"/>
      </dsp:txXfrm>
    </dsp:sp>
    <dsp:sp modelId="{6E6ED14B-F126-46FD-AF1E-6AD68F6F80C4}">
      <dsp:nvSpPr>
        <dsp:cNvPr id="0" name=""/>
        <dsp:cNvSpPr/>
      </dsp:nvSpPr>
      <dsp:spPr>
        <a:xfrm>
          <a:off x="0" y="1803698"/>
          <a:ext cx="5816600" cy="7201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DDF79-3A1B-4187-A407-E14CDDB719DB}">
      <dsp:nvSpPr>
        <dsp:cNvPr id="0" name=""/>
        <dsp:cNvSpPr/>
      </dsp:nvSpPr>
      <dsp:spPr>
        <a:xfrm>
          <a:off x="217838" y="1965727"/>
          <a:ext cx="396069" cy="3960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5900A4-D05B-4290-A55E-DFCB885797F2}">
      <dsp:nvSpPr>
        <dsp:cNvPr id="0" name=""/>
        <dsp:cNvSpPr/>
      </dsp:nvSpPr>
      <dsp:spPr>
        <a:xfrm>
          <a:off x="831746" y="1803698"/>
          <a:ext cx="4984853" cy="72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13" tIns="76213" rIns="76213" bIns="76213" numCol="1" spcCol="1270" anchor="ctr" anchorCtr="0">
          <a:noAutofit/>
        </a:bodyPr>
        <a:lstStyle/>
        <a:p>
          <a:pPr lvl="0" algn="l" defTabSz="711200">
            <a:lnSpc>
              <a:spcPct val="90000"/>
            </a:lnSpc>
            <a:spcBef>
              <a:spcPct val="0"/>
            </a:spcBef>
            <a:spcAft>
              <a:spcPct val="35000"/>
            </a:spcAft>
          </a:pPr>
          <a:r>
            <a:rPr lang="en-US" sz="1600" kern="1200"/>
            <a:t>Facebook: FrontLinePMHC</a:t>
          </a:r>
        </a:p>
      </dsp:txBody>
      <dsp:txXfrm>
        <a:off x="831746" y="1803698"/>
        <a:ext cx="4984853" cy="720127"/>
      </dsp:txXfrm>
    </dsp:sp>
    <dsp:sp modelId="{BF3DF4ED-A9F0-41D2-9B82-98A3C8BDA5E0}">
      <dsp:nvSpPr>
        <dsp:cNvPr id="0" name=""/>
        <dsp:cNvSpPr/>
      </dsp:nvSpPr>
      <dsp:spPr>
        <a:xfrm>
          <a:off x="0" y="2703857"/>
          <a:ext cx="5816600" cy="7201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D9F02-7FD8-4191-8DC2-855ED52CFFCB}">
      <dsp:nvSpPr>
        <dsp:cNvPr id="0" name=""/>
        <dsp:cNvSpPr/>
      </dsp:nvSpPr>
      <dsp:spPr>
        <a:xfrm>
          <a:off x="217838" y="2865886"/>
          <a:ext cx="396069" cy="3960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1563D6-BBDB-451C-9666-77CE183FDD9B}">
      <dsp:nvSpPr>
        <dsp:cNvPr id="0" name=""/>
        <dsp:cNvSpPr/>
      </dsp:nvSpPr>
      <dsp:spPr>
        <a:xfrm>
          <a:off x="831746" y="2703857"/>
          <a:ext cx="4984853" cy="72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13" tIns="76213" rIns="76213" bIns="76213" numCol="1" spcCol="1270" anchor="ctr" anchorCtr="0">
          <a:noAutofit/>
        </a:bodyPr>
        <a:lstStyle/>
        <a:p>
          <a:pPr lvl="0" algn="l" defTabSz="711200">
            <a:lnSpc>
              <a:spcPct val="90000"/>
            </a:lnSpc>
            <a:spcBef>
              <a:spcPct val="0"/>
            </a:spcBef>
            <a:spcAft>
              <a:spcPct val="35000"/>
            </a:spcAft>
          </a:pPr>
          <a:r>
            <a:rPr lang="en-US" sz="1600" kern="1200"/>
            <a:t>Twitter: @Front_Line_PMHC</a:t>
          </a:r>
        </a:p>
      </dsp:txBody>
      <dsp:txXfrm>
        <a:off x="831746" y="2703857"/>
        <a:ext cx="4984853" cy="720127"/>
      </dsp:txXfrm>
    </dsp:sp>
    <dsp:sp modelId="{D8B0BCE6-31D8-42C0-9F10-B38319D37ADD}">
      <dsp:nvSpPr>
        <dsp:cNvPr id="0" name=""/>
        <dsp:cNvSpPr/>
      </dsp:nvSpPr>
      <dsp:spPr>
        <a:xfrm>
          <a:off x="0" y="3604016"/>
          <a:ext cx="5816600" cy="7201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625EAD-AECC-45CC-989C-81C02C88DDCE}">
      <dsp:nvSpPr>
        <dsp:cNvPr id="0" name=""/>
        <dsp:cNvSpPr/>
      </dsp:nvSpPr>
      <dsp:spPr>
        <a:xfrm>
          <a:off x="217838" y="3766045"/>
          <a:ext cx="396069" cy="3960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57D941-2B9E-40C3-9502-83165FE180AF}">
      <dsp:nvSpPr>
        <dsp:cNvPr id="0" name=""/>
        <dsp:cNvSpPr/>
      </dsp:nvSpPr>
      <dsp:spPr>
        <a:xfrm>
          <a:off x="831746" y="3604016"/>
          <a:ext cx="4984853" cy="72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13" tIns="76213" rIns="76213" bIns="76213" numCol="1" spcCol="1270" anchor="ctr" anchorCtr="0">
          <a:noAutofit/>
        </a:bodyPr>
        <a:lstStyle/>
        <a:p>
          <a:pPr lvl="0" algn="l" defTabSz="711200">
            <a:lnSpc>
              <a:spcPct val="90000"/>
            </a:lnSpc>
            <a:spcBef>
              <a:spcPct val="0"/>
            </a:spcBef>
            <a:spcAft>
              <a:spcPct val="35000"/>
            </a:spcAft>
          </a:pPr>
          <a:r>
            <a:rPr lang="en-US" sz="1600" kern="1200"/>
            <a:t>Instagram: Front_Line_PMHC</a:t>
          </a:r>
        </a:p>
      </dsp:txBody>
      <dsp:txXfrm>
        <a:off x="831746" y="3604016"/>
        <a:ext cx="4984853" cy="7201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7/31/2020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7/31/2020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tif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2A8FF2-73E5-D740-9DE2-0AA0C53D274F}"/>
              </a:ext>
            </a:extLst>
          </p:cNvPr>
          <p:cNvSpPr>
            <a:spLocks noGrp="1"/>
          </p:cNvSpPr>
          <p:nvPr>
            <p:ph type="ctrTitle"/>
          </p:nvPr>
        </p:nvSpPr>
        <p:spPr/>
        <p:txBody>
          <a:bodyPr/>
          <a:lstStyle/>
          <a:p>
            <a:r>
              <a:rPr lang="en-US" dirty="0"/>
              <a:t>The Front-Line Initiative</a:t>
            </a:r>
          </a:p>
        </p:txBody>
      </p:sp>
      <p:sp>
        <p:nvSpPr>
          <p:cNvPr id="3" name="Subtitle 2">
            <a:extLst>
              <a:ext uri="{FF2B5EF4-FFF2-40B4-BE49-F238E27FC236}">
                <a16:creationId xmlns:a16="http://schemas.microsoft.com/office/drawing/2014/main" xmlns="" id="{E45F4071-44B2-9245-A2DA-53E839852F5E}"/>
              </a:ext>
            </a:extLst>
          </p:cNvPr>
          <p:cNvSpPr>
            <a:spLocks noGrp="1"/>
          </p:cNvSpPr>
          <p:nvPr>
            <p:ph type="subTitle" idx="1"/>
          </p:nvPr>
        </p:nvSpPr>
        <p:spPr/>
        <p:txBody>
          <a:bodyPr/>
          <a:lstStyle/>
          <a:p>
            <a:r>
              <a:rPr lang="en-US" dirty="0"/>
              <a:t>A Regional Police Mental Health Collaborative</a:t>
            </a:r>
          </a:p>
        </p:txBody>
      </p:sp>
      <p:pic>
        <p:nvPicPr>
          <p:cNvPr id="5" name="Picture 4">
            <a:extLst>
              <a:ext uri="{FF2B5EF4-FFF2-40B4-BE49-F238E27FC236}">
                <a16:creationId xmlns:a16="http://schemas.microsoft.com/office/drawing/2014/main" xmlns="" id="{8D95EE2F-7B12-6E40-B3B9-4C0D10D471C6}"/>
              </a:ext>
            </a:extLst>
          </p:cNvPr>
          <p:cNvPicPr>
            <a:picLocks noChangeAspect="1"/>
          </p:cNvPicPr>
          <p:nvPr/>
        </p:nvPicPr>
        <p:blipFill>
          <a:blip r:embed="rId2"/>
          <a:stretch>
            <a:fillRect/>
          </a:stretch>
        </p:blipFill>
        <p:spPr>
          <a:xfrm>
            <a:off x="8132188" y="588498"/>
            <a:ext cx="3904099" cy="3648847"/>
          </a:xfrm>
          <a:prstGeom prst="rect">
            <a:avLst/>
          </a:prstGeom>
        </p:spPr>
      </p:pic>
    </p:spTree>
    <p:extLst>
      <p:ext uri="{BB962C8B-B14F-4D97-AF65-F5344CB8AC3E}">
        <p14:creationId xmlns:p14="http://schemas.microsoft.com/office/powerpoint/2010/main" val="394311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697647-B237-024A-BCD5-CB9563AD424B}"/>
              </a:ext>
            </a:extLst>
          </p:cNvPr>
          <p:cNvSpPr>
            <a:spLocks noGrp="1"/>
          </p:cNvSpPr>
          <p:nvPr>
            <p:ph type="title"/>
          </p:nvPr>
        </p:nvSpPr>
        <p:spPr/>
        <p:txBody>
          <a:bodyPr/>
          <a:lstStyle/>
          <a:p>
            <a:r>
              <a:rPr lang="en-US" dirty="0"/>
              <a:t>What is the Front-Line Initiative?</a:t>
            </a:r>
          </a:p>
        </p:txBody>
      </p:sp>
      <p:sp>
        <p:nvSpPr>
          <p:cNvPr id="3" name="Content Placeholder 2">
            <a:extLst>
              <a:ext uri="{FF2B5EF4-FFF2-40B4-BE49-F238E27FC236}">
                <a16:creationId xmlns:a16="http://schemas.microsoft.com/office/drawing/2014/main" xmlns="" id="{79B626C1-FC4C-2943-BA7C-487BB6D25CD4}"/>
              </a:ext>
            </a:extLst>
          </p:cNvPr>
          <p:cNvSpPr>
            <a:spLocks noGrp="1"/>
          </p:cNvSpPr>
          <p:nvPr>
            <p:ph idx="1"/>
          </p:nvPr>
        </p:nvSpPr>
        <p:spPr/>
        <p:txBody>
          <a:bodyPr/>
          <a:lstStyle/>
          <a:p>
            <a:r>
              <a:rPr lang="en-US" dirty="0"/>
              <a:t>We are a regional police mental health collaborative consisting of the police departments  of Tewksbury, Billerica, Chelmsford, Dracut &amp; Tyngsborough along with Beth Israel Lahey Health Behavioral Services and other community partners.</a:t>
            </a:r>
          </a:p>
          <a:p>
            <a:r>
              <a:rPr lang="en-US" dirty="0"/>
              <a:t>Our Commitment: </a:t>
            </a:r>
          </a:p>
          <a:p>
            <a:pPr lvl="1"/>
            <a:r>
              <a:rPr lang="en-US" dirty="0"/>
              <a:t> To serve Our communities and provide direct connection to behavioral health and substance use services in a whole-person, trauma-informed way. Our focus is on supporting you the community; Our approach to this is three tiered: prevention, crisis response, and recovery. Our programming in these key areas provide access to clinical staff, peer support, and educational opportunities to all members of the communities we serve regardless of insurance, socio-economic status, gender identity, sexual preference, age, race, and there is not a requirement that you are police involved. </a:t>
            </a:r>
          </a:p>
        </p:txBody>
      </p:sp>
      <p:pic>
        <p:nvPicPr>
          <p:cNvPr id="12" name="Picture 11" descr="A close up of a sign&#10;&#10;Description automatically generated">
            <a:extLst>
              <a:ext uri="{FF2B5EF4-FFF2-40B4-BE49-F238E27FC236}">
                <a16:creationId xmlns:a16="http://schemas.microsoft.com/office/drawing/2014/main" xmlns="" id="{A9905C0F-F3E7-CD46-ABA5-D5AAAE3578C5}"/>
              </a:ext>
            </a:extLst>
          </p:cNvPr>
          <p:cNvPicPr/>
          <p:nvPr/>
        </p:nvPicPr>
        <p:blipFill>
          <a:blip r:embed="rId2">
            <a:extLst>
              <a:ext uri="{28A0092B-C50C-407E-A947-70E740481C1C}">
                <a14:useLocalDpi xmlns:a14="http://schemas.microsoft.com/office/drawing/2010/main" val="0"/>
              </a:ext>
            </a:extLst>
          </a:blip>
          <a:stretch>
            <a:fillRect/>
          </a:stretch>
        </p:blipFill>
        <p:spPr>
          <a:xfrm>
            <a:off x="3249143" y="5914147"/>
            <a:ext cx="648970" cy="749300"/>
          </a:xfrm>
          <a:prstGeom prst="rect">
            <a:avLst/>
          </a:prstGeom>
        </p:spPr>
      </p:pic>
      <p:pic>
        <p:nvPicPr>
          <p:cNvPr id="13" name="Picture 12" descr="A close up of a sign&#10;&#10;Description automatically generated">
            <a:extLst>
              <a:ext uri="{FF2B5EF4-FFF2-40B4-BE49-F238E27FC236}">
                <a16:creationId xmlns:a16="http://schemas.microsoft.com/office/drawing/2014/main" xmlns="" id="{8A2DC52E-ABDA-8944-BE8B-623726D96C2B}"/>
              </a:ext>
            </a:extLst>
          </p:cNvPr>
          <p:cNvPicPr/>
          <p:nvPr/>
        </p:nvPicPr>
        <p:blipFill>
          <a:blip r:embed="rId3">
            <a:extLst>
              <a:ext uri="{28A0092B-C50C-407E-A947-70E740481C1C}">
                <a14:useLocalDpi xmlns:a14="http://schemas.microsoft.com/office/drawing/2010/main" val="0"/>
              </a:ext>
            </a:extLst>
          </a:blip>
          <a:stretch>
            <a:fillRect/>
          </a:stretch>
        </p:blipFill>
        <p:spPr>
          <a:xfrm>
            <a:off x="4365473" y="5914147"/>
            <a:ext cx="739775" cy="749300"/>
          </a:xfrm>
          <a:prstGeom prst="rect">
            <a:avLst/>
          </a:prstGeom>
        </p:spPr>
      </p:pic>
      <p:pic>
        <p:nvPicPr>
          <p:cNvPr id="14" name="Picture 13" descr="A picture containing drawing, food, mug&#10;&#10;Description automatically generated">
            <a:extLst>
              <a:ext uri="{FF2B5EF4-FFF2-40B4-BE49-F238E27FC236}">
                <a16:creationId xmlns:a16="http://schemas.microsoft.com/office/drawing/2014/main" xmlns="" id="{88404D94-D174-3E40-A337-17E883ED61C8}"/>
              </a:ext>
            </a:extLst>
          </p:cNvPr>
          <p:cNvPicPr/>
          <p:nvPr/>
        </p:nvPicPr>
        <p:blipFill>
          <a:blip r:embed="rId4">
            <a:extLst>
              <a:ext uri="{28A0092B-C50C-407E-A947-70E740481C1C}">
                <a14:useLocalDpi xmlns:a14="http://schemas.microsoft.com/office/drawing/2010/main" val="0"/>
              </a:ext>
            </a:extLst>
          </a:blip>
          <a:stretch>
            <a:fillRect/>
          </a:stretch>
        </p:blipFill>
        <p:spPr>
          <a:xfrm>
            <a:off x="5744693" y="5914147"/>
            <a:ext cx="718820" cy="749300"/>
          </a:xfrm>
          <a:prstGeom prst="rect">
            <a:avLst/>
          </a:prstGeom>
        </p:spPr>
      </p:pic>
      <p:pic>
        <p:nvPicPr>
          <p:cNvPr id="15" name="Picture 14" descr="A picture containing food, sign, can, coffee&#10;&#10;Description automatically generated">
            <a:extLst>
              <a:ext uri="{FF2B5EF4-FFF2-40B4-BE49-F238E27FC236}">
                <a16:creationId xmlns:a16="http://schemas.microsoft.com/office/drawing/2014/main" xmlns="" id="{0300FFD8-582E-3744-AA30-9F14DCA10657}"/>
              </a:ext>
            </a:extLst>
          </p:cNvPr>
          <p:cNvPicPr/>
          <p:nvPr/>
        </p:nvPicPr>
        <p:blipFill>
          <a:blip r:embed="rId5">
            <a:extLst>
              <a:ext uri="{28A0092B-C50C-407E-A947-70E740481C1C}">
                <a14:useLocalDpi xmlns:a14="http://schemas.microsoft.com/office/drawing/2010/main" val="0"/>
              </a:ext>
            </a:extLst>
          </a:blip>
          <a:stretch>
            <a:fillRect/>
          </a:stretch>
        </p:blipFill>
        <p:spPr>
          <a:xfrm>
            <a:off x="6991833" y="5977012"/>
            <a:ext cx="629285" cy="685800"/>
          </a:xfrm>
          <a:prstGeom prst="rect">
            <a:avLst/>
          </a:prstGeom>
        </p:spPr>
      </p:pic>
      <p:pic>
        <p:nvPicPr>
          <p:cNvPr id="16" name="Picture 15" descr="A close up of a logo&#10;&#10;Description automatically generated">
            <a:extLst>
              <a:ext uri="{FF2B5EF4-FFF2-40B4-BE49-F238E27FC236}">
                <a16:creationId xmlns:a16="http://schemas.microsoft.com/office/drawing/2014/main" xmlns="" id="{10C99D02-E75D-1E45-BBC7-A7AB1C173733}"/>
              </a:ext>
            </a:extLst>
          </p:cNvPr>
          <p:cNvPicPr/>
          <p:nvPr/>
        </p:nvPicPr>
        <p:blipFill>
          <a:blip r:embed="rId6">
            <a:extLst>
              <a:ext uri="{28A0092B-C50C-407E-A947-70E740481C1C}">
                <a14:useLocalDpi xmlns:a14="http://schemas.microsoft.com/office/drawing/2010/main" val="0"/>
              </a:ext>
            </a:extLst>
          </a:blip>
          <a:stretch>
            <a:fillRect/>
          </a:stretch>
        </p:blipFill>
        <p:spPr>
          <a:xfrm>
            <a:off x="8356448" y="5933197"/>
            <a:ext cx="685800" cy="723900"/>
          </a:xfrm>
          <a:prstGeom prst="rect">
            <a:avLst/>
          </a:prstGeom>
        </p:spPr>
      </p:pic>
      <p:pic>
        <p:nvPicPr>
          <p:cNvPr id="4" name="Picture 3">
            <a:extLst>
              <a:ext uri="{FF2B5EF4-FFF2-40B4-BE49-F238E27FC236}">
                <a16:creationId xmlns:a16="http://schemas.microsoft.com/office/drawing/2014/main" xmlns="" id="{E2A992C5-878F-1444-94D2-68207ECCCAED}"/>
              </a:ext>
            </a:extLst>
          </p:cNvPr>
          <p:cNvPicPr>
            <a:picLocks noChangeAspect="1"/>
          </p:cNvPicPr>
          <p:nvPr/>
        </p:nvPicPr>
        <p:blipFill>
          <a:blip r:embed="rId7"/>
          <a:stretch>
            <a:fillRect/>
          </a:stretch>
        </p:blipFill>
        <p:spPr>
          <a:xfrm>
            <a:off x="9530467" y="5933197"/>
            <a:ext cx="1930400" cy="666750"/>
          </a:xfrm>
          <a:prstGeom prst="rect">
            <a:avLst/>
          </a:prstGeom>
        </p:spPr>
      </p:pic>
    </p:spTree>
    <p:extLst>
      <p:ext uri="{BB962C8B-B14F-4D97-AF65-F5344CB8AC3E}">
        <p14:creationId xmlns:p14="http://schemas.microsoft.com/office/powerpoint/2010/main" val="54719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DED31-1214-D747-B646-0FCD53F41D66}"/>
              </a:ext>
            </a:extLst>
          </p:cNvPr>
          <p:cNvSpPr>
            <a:spLocks noGrp="1"/>
          </p:cNvSpPr>
          <p:nvPr>
            <p:ph type="title"/>
          </p:nvPr>
        </p:nvSpPr>
        <p:spPr/>
        <p:txBody>
          <a:bodyPr/>
          <a:lstStyle/>
          <a:p>
            <a:r>
              <a:rPr lang="en-US" dirty="0"/>
              <a:t>A Brief History</a:t>
            </a:r>
          </a:p>
        </p:txBody>
      </p:sp>
      <p:sp>
        <p:nvSpPr>
          <p:cNvPr id="3" name="Content Placeholder 2">
            <a:extLst>
              <a:ext uri="{FF2B5EF4-FFF2-40B4-BE49-F238E27FC236}">
                <a16:creationId xmlns:a16="http://schemas.microsoft.com/office/drawing/2014/main" xmlns="" id="{1166ECE5-B16A-1B43-8A11-9510B79CE5C9}"/>
              </a:ext>
            </a:extLst>
          </p:cNvPr>
          <p:cNvSpPr>
            <a:spLocks noGrp="1"/>
          </p:cNvSpPr>
          <p:nvPr>
            <p:ph idx="1"/>
          </p:nvPr>
        </p:nvSpPr>
        <p:spPr/>
        <p:txBody>
          <a:bodyPr/>
          <a:lstStyle/>
          <a:p>
            <a:r>
              <a:rPr lang="en-US" dirty="0"/>
              <a:t>Partnership formed in 2016 between Tewksbury, Billerica, Chelmsford &amp; Dracut to form a Pre-Arrest Jail Diversion Program </a:t>
            </a:r>
          </a:p>
          <a:p>
            <a:r>
              <a:rPr lang="en-US" dirty="0"/>
              <a:t>Partnership formed in 2016 with Beth Israel Lahey Health Behavioral Services to provide access to master's level crisis clinicians imbedded with Police Departments</a:t>
            </a:r>
          </a:p>
          <a:p>
            <a:r>
              <a:rPr lang="en-US" dirty="0"/>
              <a:t>2016/17 Received DMH Funding for a Full-Time Co-Response Master’s Level Clinician</a:t>
            </a:r>
          </a:p>
          <a:p>
            <a:r>
              <a:rPr lang="en-US" dirty="0"/>
              <a:t>2018 Launched data driven co-response across all towns </a:t>
            </a:r>
          </a:p>
          <a:p>
            <a:r>
              <a:rPr lang="en-US" dirty="0"/>
              <a:t>2019 Received Expansion Funding from Bureau of Justice Assistance to expand the innovative data-driven work being done by the departments and to expand partnership</a:t>
            </a:r>
          </a:p>
          <a:p>
            <a:r>
              <a:rPr lang="en-US" dirty="0"/>
              <a:t>2020 Formation of PMHC, addition of Tyngsborough, hiring of Regional Director</a:t>
            </a:r>
          </a:p>
        </p:txBody>
      </p:sp>
    </p:spTree>
    <p:extLst>
      <p:ext uri="{BB962C8B-B14F-4D97-AF65-F5344CB8AC3E}">
        <p14:creationId xmlns:p14="http://schemas.microsoft.com/office/powerpoint/2010/main" val="3522003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3F09A-FF6E-8146-83F9-6C34B9DF109B}"/>
              </a:ext>
            </a:extLst>
          </p:cNvPr>
          <p:cNvSpPr>
            <a:spLocks noGrp="1"/>
          </p:cNvSpPr>
          <p:nvPr>
            <p:ph type="title"/>
          </p:nvPr>
        </p:nvSpPr>
        <p:spPr/>
        <p:txBody>
          <a:bodyPr/>
          <a:lstStyle/>
          <a:p>
            <a:r>
              <a:rPr lang="en-US" dirty="0"/>
              <a:t>Our Services</a:t>
            </a:r>
          </a:p>
        </p:txBody>
      </p:sp>
      <p:sp>
        <p:nvSpPr>
          <p:cNvPr id="3" name="Content Placeholder 2">
            <a:extLst>
              <a:ext uri="{FF2B5EF4-FFF2-40B4-BE49-F238E27FC236}">
                <a16:creationId xmlns:a16="http://schemas.microsoft.com/office/drawing/2014/main" xmlns="" id="{99F150D3-8BE2-AA4E-8C30-F585143FA4B9}"/>
              </a:ext>
            </a:extLst>
          </p:cNvPr>
          <p:cNvSpPr>
            <a:spLocks noGrp="1"/>
          </p:cNvSpPr>
          <p:nvPr>
            <p:ph idx="1"/>
          </p:nvPr>
        </p:nvSpPr>
        <p:spPr>
          <a:xfrm>
            <a:off x="818712" y="2222287"/>
            <a:ext cx="5890201" cy="3636511"/>
          </a:xfrm>
        </p:spPr>
        <p:txBody>
          <a:bodyPr>
            <a:normAutofit fontScale="77500" lnSpcReduction="20000"/>
          </a:bodyPr>
          <a:lstStyle/>
          <a:p>
            <a:r>
              <a:rPr lang="en-US" dirty="0"/>
              <a:t>Prevention</a:t>
            </a:r>
          </a:p>
          <a:p>
            <a:pPr lvl="1"/>
            <a:r>
              <a:rPr lang="en-US" dirty="0"/>
              <a:t>MHFA, CIT and Advanced Trainings for Officers</a:t>
            </a:r>
          </a:p>
          <a:p>
            <a:pPr lvl="1"/>
            <a:r>
              <a:rPr lang="en-US" dirty="0"/>
              <a:t>Community Trainings (Mental Health &amp; Substance Use)</a:t>
            </a:r>
          </a:p>
          <a:p>
            <a:pPr lvl="1"/>
            <a:r>
              <a:rPr lang="en-US" dirty="0"/>
              <a:t>Youth Prevention</a:t>
            </a:r>
          </a:p>
          <a:p>
            <a:pPr lvl="1"/>
            <a:r>
              <a:rPr lang="en-US" dirty="0"/>
              <a:t>Community Outreach </a:t>
            </a:r>
          </a:p>
          <a:p>
            <a:r>
              <a:rPr lang="en-US" dirty="0"/>
              <a:t>Crisis Response</a:t>
            </a:r>
          </a:p>
          <a:p>
            <a:pPr lvl="1"/>
            <a:r>
              <a:rPr lang="en-US" dirty="0"/>
              <a:t>Pre-Arrest Jail Diversion Program</a:t>
            </a:r>
          </a:p>
          <a:p>
            <a:pPr lvl="2"/>
            <a:r>
              <a:rPr lang="en-US" dirty="0"/>
              <a:t>Co-Response w/Officers (soon expanding to have 2 clinicians)</a:t>
            </a:r>
          </a:p>
          <a:p>
            <a:r>
              <a:rPr lang="en-US" dirty="0"/>
              <a:t>Recovery Support</a:t>
            </a:r>
          </a:p>
          <a:p>
            <a:pPr lvl="1"/>
            <a:r>
              <a:rPr lang="en-US" dirty="0"/>
              <a:t>Peer Support</a:t>
            </a:r>
          </a:p>
          <a:p>
            <a:pPr lvl="2"/>
            <a:r>
              <a:rPr lang="en-US" dirty="0"/>
              <a:t>Recovery Coaches (Substance Use)</a:t>
            </a:r>
          </a:p>
          <a:p>
            <a:pPr lvl="2"/>
            <a:r>
              <a:rPr lang="en-US" dirty="0"/>
              <a:t>Clinical Interns (LADC, LMHC, LCSW)</a:t>
            </a:r>
          </a:p>
          <a:p>
            <a:pPr lvl="2"/>
            <a:r>
              <a:rPr lang="en-US" dirty="0"/>
              <a:t>MH Peer Specialist (coming soon!)</a:t>
            </a:r>
          </a:p>
        </p:txBody>
      </p:sp>
      <p:sp>
        <p:nvSpPr>
          <p:cNvPr id="4" name="TextBox 3">
            <a:extLst>
              <a:ext uri="{FF2B5EF4-FFF2-40B4-BE49-F238E27FC236}">
                <a16:creationId xmlns:a16="http://schemas.microsoft.com/office/drawing/2014/main" xmlns="" id="{0FEEB5DE-298A-DC4F-94E5-592EA0E6BC64}"/>
              </a:ext>
            </a:extLst>
          </p:cNvPr>
          <p:cNvSpPr txBox="1"/>
          <p:nvPr/>
        </p:nvSpPr>
        <p:spPr>
          <a:xfrm>
            <a:off x="7056783" y="2315817"/>
            <a:ext cx="4929808" cy="3970318"/>
          </a:xfrm>
          <a:prstGeom prst="rect">
            <a:avLst/>
          </a:prstGeom>
          <a:noFill/>
        </p:spPr>
        <p:txBody>
          <a:bodyPr wrap="square" rtlCol="0">
            <a:spAutoFit/>
          </a:bodyPr>
          <a:lstStyle/>
          <a:p>
            <a:r>
              <a:rPr lang="en-US" dirty="0"/>
              <a:t>What can the Clinician assist with?</a:t>
            </a:r>
          </a:p>
          <a:p>
            <a:pPr marL="742950" lvl="1" indent="-285750">
              <a:buFont typeface="Courier New" panose="02070309020205020404" pitchFamily="49" charset="0"/>
              <a:buChar char="o"/>
            </a:pPr>
            <a:r>
              <a:rPr lang="en-US" dirty="0"/>
              <a:t>Provide crisis psychiatric evaluation</a:t>
            </a:r>
          </a:p>
          <a:p>
            <a:pPr marL="742950" lvl="1" indent="-285750">
              <a:buFont typeface="Courier New" panose="02070309020205020404" pitchFamily="49" charset="0"/>
              <a:buChar char="o"/>
            </a:pPr>
            <a:r>
              <a:rPr lang="en-US" dirty="0"/>
              <a:t>Create a safety plan</a:t>
            </a:r>
          </a:p>
          <a:p>
            <a:pPr marL="742950" lvl="1" indent="-285750">
              <a:buFont typeface="Courier New" panose="02070309020205020404" pitchFamily="49" charset="0"/>
              <a:buChar char="o"/>
            </a:pPr>
            <a:r>
              <a:rPr lang="en-US" dirty="0"/>
              <a:t>Work with Outpatient Providers </a:t>
            </a:r>
          </a:p>
          <a:p>
            <a:pPr marL="742950" lvl="1" indent="-285750">
              <a:buFont typeface="Courier New" panose="02070309020205020404" pitchFamily="49" charset="0"/>
              <a:buChar char="o"/>
            </a:pPr>
            <a:r>
              <a:rPr lang="en-US" dirty="0"/>
              <a:t>Create referrals for services</a:t>
            </a:r>
          </a:p>
          <a:p>
            <a:pPr marL="742950" lvl="1" indent="-285750">
              <a:buFont typeface="Courier New" panose="02070309020205020404" pitchFamily="49" charset="0"/>
              <a:buChar char="o"/>
            </a:pPr>
            <a:r>
              <a:rPr lang="en-US" dirty="0"/>
              <a:t>Assist with de-escalation</a:t>
            </a:r>
          </a:p>
          <a:p>
            <a:pPr marL="742950" lvl="1" indent="-285750">
              <a:buFont typeface="Courier New" panose="02070309020205020404" pitchFamily="49" charset="0"/>
              <a:buChar char="o"/>
            </a:pPr>
            <a:r>
              <a:rPr lang="en-US" dirty="0"/>
              <a:t>Assist with determining best course of action for criminal vs hospitalization</a:t>
            </a:r>
          </a:p>
          <a:p>
            <a:pPr marL="742950" lvl="1" indent="-285750">
              <a:buFont typeface="Courier New" panose="02070309020205020404" pitchFamily="49" charset="0"/>
              <a:buChar char="o"/>
            </a:pPr>
            <a:r>
              <a:rPr lang="en-US" dirty="0"/>
              <a:t>Provide ongoing short-term “bridge” therapy</a:t>
            </a:r>
          </a:p>
          <a:p>
            <a:pPr marL="742950" lvl="1" indent="-285750">
              <a:buFont typeface="Courier New" panose="02070309020205020404" pitchFamily="49" charset="0"/>
              <a:buChar char="o"/>
            </a:pPr>
            <a:r>
              <a:rPr lang="en-US" dirty="0"/>
              <a:t>Provide intensive Care Coordination/Case Management Services</a:t>
            </a:r>
          </a:p>
        </p:txBody>
      </p:sp>
      <p:sp>
        <p:nvSpPr>
          <p:cNvPr id="6" name="Right Brace 5">
            <a:extLst>
              <a:ext uri="{FF2B5EF4-FFF2-40B4-BE49-F238E27FC236}">
                <a16:creationId xmlns:a16="http://schemas.microsoft.com/office/drawing/2014/main" xmlns="" id="{BA159412-27C4-1D43-A5CA-633D40CEFC13}"/>
              </a:ext>
            </a:extLst>
          </p:cNvPr>
          <p:cNvSpPr/>
          <p:nvPr/>
        </p:nvSpPr>
        <p:spPr>
          <a:xfrm>
            <a:off x="6341166" y="3707295"/>
            <a:ext cx="755373" cy="844827"/>
          </a:xfrm>
          <a:prstGeom prst="rightBrace">
            <a:avLst>
              <a:gd name="adj1" fmla="val 8333"/>
              <a:gd name="adj2" fmla="val 5132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60061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xmlns="" id="{11114F18-D12D-43C6-895F-5BA92C290C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pSp>
        <p:nvGrpSpPr>
          <p:cNvPr id="16" name="Group 15">
            <a:extLst>
              <a:ext uri="{FF2B5EF4-FFF2-40B4-BE49-F238E27FC236}">
                <a16:creationId xmlns:a16="http://schemas.microsoft.com/office/drawing/2014/main" xmlns="" id="{DE2DD4A6-DC96-421E-9E1C-7CD0D26814F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bwMode="white">
          <a:xfrm>
            <a:off x="-9832" y="4525094"/>
            <a:ext cx="12203151" cy="2344057"/>
            <a:chOff x="0" y="4525094"/>
            <a:chExt cx="12203151" cy="2344057"/>
          </a:xfrm>
        </p:grpSpPr>
        <p:sp>
          <p:nvSpPr>
            <p:cNvPr id="17" name="Freeform 9">
              <a:extLst>
                <a:ext uri="{FF2B5EF4-FFF2-40B4-BE49-F238E27FC236}">
                  <a16:creationId xmlns:a16="http://schemas.microsoft.com/office/drawing/2014/main" xmlns="" id="{5E6BB74D-E85C-4CCB-90CE-0246006405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xmlns="" id="{52808592-600C-4349-9F27-EC36C0BA4C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xmlns="" id="{B5E00D3B-1E29-4E11-BCD3-8E3A56F4BE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8EE0854D-D559-B440-B3E3-159977B7031B}"/>
              </a:ext>
            </a:extLst>
          </p:cNvPr>
          <p:cNvSpPr>
            <a:spLocks noGrp="1"/>
          </p:cNvSpPr>
          <p:nvPr>
            <p:ph type="title"/>
          </p:nvPr>
        </p:nvSpPr>
        <p:spPr>
          <a:xfrm>
            <a:off x="810001" y="4817533"/>
            <a:ext cx="10572000" cy="779529"/>
          </a:xfrm>
          <a:effectLst/>
        </p:spPr>
        <p:txBody>
          <a:bodyPr vert="horz" lIns="91440" tIns="45720" rIns="91440" bIns="45720" rtlCol="0" anchor="b">
            <a:normAutofit/>
          </a:bodyPr>
          <a:lstStyle/>
          <a:p>
            <a:r>
              <a:rPr lang="en-US">
                <a:solidFill>
                  <a:schemeClr val="tx1"/>
                </a:solidFill>
              </a:rPr>
              <a:t>Services During COVID</a:t>
            </a:r>
          </a:p>
        </p:txBody>
      </p:sp>
      <p:pic>
        <p:nvPicPr>
          <p:cNvPr id="7" name="Picture 6" descr="A screenshot of a cell phone&#10;&#10;Description automatically generated">
            <a:extLst>
              <a:ext uri="{FF2B5EF4-FFF2-40B4-BE49-F238E27FC236}">
                <a16:creationId xmlns:a16="http://schemas.microsoft.com/office/drawing/2014/main" xmlns="" id="{95F2CD9E-89BA-0A43-8FCD-D177E2D8CA8D}"/>
              </a:ext>
            </a:extLst>
          </p:cNvPr>
          <p:cNvPicPr>
            <a:picLocks noChangeAspect="1"/>
          </p:cNvPicPr>
          <p:nvPr/>
        </p:nvPicPr>
        <p:blipFill>
          <a:blip r:embed="rId2"/>
          <a:stretch>
            <a:fillRect/>
          </a:stretch>
        </p:blipFill>
        <p:spPr>
          <a:xfrm>
            <a:off x="1126778" y="640080"/>
            <a:ext cx="2548935" cy="3602736"/>
          </a:xfrm>
          <a:prstGeom prst="roundRect">
            <a:avLst>
              <a:gd name="adj" fmla="val 3876"/>
            </a:avLst>
          </a:prstGeom>
          <a:ln>
            <a:solidFill>
              <a:schemeClr val="accent1"/>
            </a:solidFill>
          </a:ln>
          <a:effectLst/>
        </p:spPr>
      </p:pic>
      <p:pic>
        <p:nvPicPr>
          <p:cNvPr id="9" name="Picture 8" descr="A screenshot of a cell phone&#10;&#10;Description automatically generated">
            <a:extLst>
              <a:ext uri="{FF2B5EF4-FFF2-40B4-BE49-F238E27FC236}">
                <a16:creationId xmlns:a16="http://schemas.microsoft.com/office/drawing/2014/main" xmlns="" id="{63EC4FAA-8AF1-B04C-ABC7-FD931AF0A6A5}"/>
              </a:ext>
            </a:extLst>
          </p:cNvPr>
          <p:cNvPicPr>
            <a:picLocks noChangeAspect="1"/>
          </p:cNvPicPr>
          <p:nvPr/>
        </p:nvPicPr>
        <p:blipFill>
          <a:blip r:embed="rId3"/>
          <a:stretch>
            <a:fillRect/>
          </a:stretch>
        </p:blipFill>
        <p:spPr>
          <a:xfrm>
            <a:off x="4815475" y="640080"/>
            <a:ext cx="2548935" cy="3602736"/>
          </a:xfrm>
          <a:prstGeom prst="roundRect">
            <a:avLst>
              <a:gd name="adj" fmla="val 3876"/>
            </a:avLst>
          </a:prstGeom>
          <a:ln>
            <a:solidFill>
              <a:schemeClr val="accent1"/>
            </a:solidFill>
          </a:ln>
          <a:effectLst/>
        </p:spPr>
      </p:pic>
      <p:pic>
        <p:nvPicPr>
          <p:cNvPr id="5" name="Content Placeholder 4" descr="A screenshot of a social media post&#10;&#10;Description automatically generated">
            <a:extLst>
              <a:ext uri="{FF2B5EF4-FFF2-40B4-BE49-F238E27FC236}">
                <a16:creationId xmlns:a16="http://schemas.microsoft.com/office/drawing/2014/main" xmlns="" id="{EED8F717-973C-E54B-ACA0-E00F81EBA964}"/>
              </a:ext>
            </a:extLst>
          </p:cNvPr>
          <p:cNvPicPr>
            <a:picLocks noGrp="1" noChangeAspect="1"/>
          </p:cNvPicPr>
          <p:nvPr>
            <p:ph idx="1"/>
          </p:nvPr>
        </p:nvPicPr>
        <p:blipFill>
          <a:blip r:embed="rId4"/>
          <a:stretch>
            <a:fillRect/>
          </a:stretch>
        </p:blipFill>
        <p:spPr>
          <a:xfrm>
            <a:off x="8394575" y="640080"/>
            <a:ext cx="2783113" cy="3602736"/>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28576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xmlns="" id="{1FCF5244-C62C-4E27-B395-14F26DFB13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4" name="Rectangle 16">
            <a:extLst>
              <a:ext uri="{FF2B5EF4-FFF2-40B4-BE49-F238E27FC236}">
                <a16:creationId xmlns:a16="http://schemas.microsoft.com/office/drawing/2014/main" xmlns="" id="{E158B155-2870-4844-B295-BF04F3849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3">
            <a:extLst>
              <a:ext uri="{FF2B5EF4-FFF2-40B4-BE49-F238E27FC236}">
                <a16:creationId xmlns:a16="http://schemas.microsoft.com/office/drawing/2014/main" xmlns="" id="{8EC6859F-6DE0-454C-AF7C-3CEC5E541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E879DCD0-AF56-CD41-83F1-E3F449979279}"/>
              </a:ext>
            </a:extLst>
          </p:cNvPr>
          <p:cNvSpPr>
            <a:spLocks noGrp="1"/>
          </p:cNvSpPr>
          <p:nvPr>
            <p:ph type="title"/>
          </p:nvPr>
        </p:nvSpPr>
        <p:spPr>
          <a:xfrm>
            <a:off x="810001" y="447188"/>
            <a:ext cx="3413084" cy="1559412"/>
          </a:xfrm>
        </p:spPr>
        <p:txBody>
          <a:bodyPr vert="horz" lIns="91440" tIns="45720" rIns="91440" bIns="45720" rtlCol="0" anchor="b">
            <a:normAutofit/>
          </a:bodyPr>
          <a:lstStyle/>
          <a:p>
            <a:r>
              <a:rPr lang="en-US" sz="3200" dirty="0"/>
              <a:t>Our Clinical Staff</a:t>
            </a:r>
          </a:p>
        </p:txBody>
      </p:sp>
      <p:sp>
        <p:nvSpPr>
          <p:cNvPr id="26" name="Content Placeholder 11">
            <a:extLst>
              <a:ext uri="{FF2B5EF4-FFF2-40B4-BE49-F238E27FC236}">
                <a16:creationId xmlns:a16="http://schemas.microsoft.com/office/drawing/2014/main" xmlns="" id="{EA800117-B86E-4D33-8A45-FC7DBC332EE0}"/>
              </a:ext>
            </a:extLst>
          </p:cNvPr>
          <p:cNvSpPr>
            <a:spLocks noGrp="1"/>
          </p:cNvSpPr>
          <p:nvPr>
            <p:ph sz="half" idx="1"/>
          </p:nvPr>
        </p:nvSpPr>
        <p:spPr>
          <a:xfrm>
            <a:off x="818713" y="2413000"/>
            <a:ext cx="3404372" cy="3632200"/>
          </a:xfrm>
        </p:spPr>
        <p:txBody>
          <a:bodyPr vert="horz" lIns="91440" tIns="45720" rIns="91440" bIns="45720" rtlCol="0" anchor="ctr">
            <a:normAutofit/>
          </a:bodyPr>
          <a:lstStyle/>
          <a:p>
            <a:r>
              <a:rPr lang="en-US" sz="1600" b="1" dirty="0"/>
              <a:t>Maria Ruggiero- </a:t>
            </a:r>
            <a:r>
              <a:rPr lang="en-US" sz="1600" dirty="0"/>
              <a:t>Regional Prevention Coordinator</a:t>
            </a:r>
          </a:p>
          <a:p>
            <a:r>
              <a:rPr lang="en-US" sz="1600" b="1" dirty="0"/>
              <a:t>Katlynn Bell- </a:t>
            </a:r>
            <a:r>
              <a:rPr lang="en-US" sz="1600" dirty="0"/>
              <a:t>Co-Response Clinician</a:t>
            </a:r>
          </a:p>
          <a:p>
            <a:r>
              <a:rPr lang="en-US" sz="1600" b="1" dirty="0"/>
              <a:t>Anne Marie Yastrzemski- </a:t>
            </a:r>
            <a:r>
              <a:rPr lang="en-US" sz="1600" dirty="0"/>
              <a:t>Recovery Coach (PAARI)</a:t>
            </a:r>
          </a:p>
          <a:p>
            <a:r>
              <a:rPr lang="en-US" sz="1600" b="1" dirty="0"/>
              <a:t>Leanne Maniscalco- </a:t>
            </a:r>
            <a:r>
              <a:rPr lang="en-US" sz="1600" dirty="0"/>
              <a:t>Recovery Coach (PAARI)</a:t>
            </a:r>
          </a:p>
        </p:txBody>
      </p:sp>
      <p:sp>
        <p:nvSpPr>
          <p:cNvPr id="27" name="Rounded Rectangle 17">
            <a:extLst>
              <a:ext uri="{FF2B5EF4-FFF2-40B4-BE49-F238E27FC236}">
                <a16:creationId xmlns:a16="http://schemas.microsoft.com/office/drawing/2014/main" xmlns="" id="{B54A185E-16AF-4E1A-9E7F-1414E2A349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78945" y="958640"/>
            <a:ext cx="6269591"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screenshot of a social media post&#10;&#10;Description automatically generated">
            <a:extLst>
              <a:ext uri="{FF2B5EF4-FFF2-40B4-BE49-F238E27FC236}">
                <a16:creationId xmlns:a16="http://schemas.microsoft.com/office/drawing/2014/main" xmlns="" id="{B6C5764B-50CB-8E4F-B447-BD7D2A1EBB71}"/>
              </a:ext>
            </a:extLst>
          </p:cNvPr>
          <p:cNvPicPr>
            <a:picLocks noGrp="1" noChangeAspect="1"/>
          </p:cNvPicPr>
          <p:nvPr>
            <p:ph sz="half" idx="2"/>
          </p:nvPr>
        </p:nvPicPr>
        <p:blipFill>
          <a:blip r:embed="rId2"/>
          <a:stretch>
            <a:fillRect/>
          </a:stretch>
        </p:blipFill>
        <p:spPr>
          <a:xfrm>
            <a:off x="8413740" y="1661704"/>
            <a:ext cx="2724939" cy="3527433"/>
          </a:xfrm>
          <a:prstGeom prst="rect">
            <a:avLst/>
          </a:prstGeom>
        </p:spPr>
      </p:pic>
      <p:pic>
        <p:nvPicPr>
          <p:cNvPr id="6" name="Content Placeholder 5" descr="A screenshot of a cell phone&#10;&#10;Description automatically generated">
            <a:extLst>
              <a:ext uri="{FF2B5EF4-FFF2-40B4-BE49-F238E27FC236}">
                <a16:creationId xmlns:a16="http://schemas.microsoft.com/office/drawing/2014/main" xmlns="" id="{B71B165E-C94C-9F4D-8780-A527CDFAB7E8}"/>
              </a:ext>
            </a:extLst>
          </p:cNvPr>
          <p:cNvPicPr>
            <a:picLocks noChangeAspect="1"/>
          </p:cNvPicPr>
          <p:nvPr/>
        </p:nvPicPr>
        <p:blipFill>
          <a:blip r:embed="rId3"/>
          <a:stretch>
            <a:fillRect/>
          </a:stretch>
        </p:blipFill>
        <p:spPr>
          <a:xfrm>
            <a:off x="5532798" y="1656037"/>
            <a:ext cx="2726022" cy="3533100"/>
          </a:xfrm>
          <a:prstGeom prst="rect">
            <a:avLst/>
          </a:prstGeom>
        </p:spPr>
      </p:pic>
    </p:spTree>
    <p:extLst>
      <p:ext uri="{BB962C8B-B14F-4D97-AF65-F5344CB8AC3E}">
        <p14:creationId xmlns:p14="http://schemas.microsoft.com/office/powerpoint/2010/main" val="1930323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63105-854F-8D4E-8B0D-D5F0B636DC47}"/>
              </a:ext>
            </a:extLst>
          </p:cNvPr>
          <p:cNvSpPr>
            <a:spLocks noGrp="1"/>
          </p:cNvSpPr>
          <p:nvPr>
            <p:ph type="title"/>
          </p:nvPr>
        </p:nvSpPr>
        <p:spPr/>
        <p:txBody>
          <a:bodyPr/>
          <a:lstStyle/>
          <a:p>
            <a:r>
              <a:rPr lang="en-US"/>
              <a:t>Our Work by the Numbers</a:t>
            </a:r>
          </a:p>
        </p:txBody>
      </p:sp>
      <p:graphicFrame>
        <p:nvGraphicFramePr>
          <p:cNvPr id="4" name="Chart 3">
            <a:extLst>
              <a:ext uri="{FF2B5EF4-FFF2-40B4-BE49-F238E27FC236}">
                <a16:creationId xmlns:a16="http://schemas.microsoft.com/office/drawing/2014/main" xmlns="" id="{E78788B3-FDA4-5D4C-9FC1-E72414F4D5E5}"/>
              </a:ext>
            </a:extLst>
          </p:cNvPr>
          <p:cNvGraphicFramePr/>
          <p:nvPr>
            <p:extLst>
              <p:ext uri="{D42A27DB-BD31-4B8C-83A1-F6EECF244321}">
                <p14:modId xmlns:p14="http://schemas.microsoft.com/office/powerpoint/2010/main" val="2629879179"/>
              </p:ext>
            </p:extLst>
          </p:nvPr>
        </p:nvGraphicFramePr>
        <p:xfrm>
          <a:off x="370162" y="2488556"/>
          <a:ext cx="3900896" cy="292839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956D8E4D-1950-A44B-994E-7F901205E4A1}"/>
              </a:ext>
            </a:extLst>
          </p:cNvPr>
          <p:cNvSpPr txBox="1"/>
          <p:nvPr/>
        </p:nvSpPr>
        <p:spPr>
          <a:xfrm>
            <a:off x="370161" y="5613723"/>
            <a:ext cx="4109242" cy="1077218"/>
          </a:xfrm>
          <a:prstGeom prst="rect">
            <a:avLst/>
          </a:prstGeom>
          <a:noFill/>
        </p:spPr>
        <p:txBody>
          <a:bodyPr wrap="square" rtlCol="0">
            <a:spAutoFit/>
          </a:bodyPr>
          <a:lstStyle/>
          <a:p>
            <a:pPr marL="285750" indent="-285750">
              <a:buFont typeface="Wingdings" pitchFamily="2" charset="2"/>
              <a:buChar char="v"/>
            </a:pPr>
            <a:r>
              <a:rPr lang="en-US" sz="1600" dirty="0"/>
              <a:t>70% of cases where charges were possible ended with the person served receiving appropriate Mental Health/Substance Use treatment.</a:t>
            </a:r>
          </a:p>
        </p:txBody>
      </p:sp>
      <p:sp>
        <p:nvSpPr>
          <p:cNvPr id="7" name="TextBox 6">
            <a:extLst>
              <a:ext uri="{FF2B5EF4-FFF2-40B4-BE49-F238E27FC236}">
                <a16:creationId xmlns:a16="http://schemas.microsoft.com/office/drawing/2014/main" xmlns="" id="{2686223B-979F-9841-9F5C-DF9FCAF9335A}"/>
              </a:ext>
            </a:extLst>
          </p:cNvPr>
          <p:cNvSpPr txBox="1"/>
          <p:nvPr/>
        </p:nvSpPr>
        <p:spPr>
          <a:xfrm>
            <a:off x="5254906" y="2349661"/>
            <a:ext cx="5972537" cy="1477328"/>
          </a:xfrm>
          <a:prstGeom prst="rect">
            <a:avLst/>
          </a:prstGeom>
          <a:noFill/>
        </p:spPr>
        <p:txBody>
          <a:bodyPr wrap="square" rtlCol="0">
            <a:spAutoFit/>
          </a:bodyPr>
          <a:lstStyle/>
          <a:p>
            <a:pPr marL="285750" indent="-285750">
              <a:buFont typeface="Wingdings" pitchFamily="2" charset="2"/>
              <a:buChar char="ü"/>
            </a:pPr>
            <a:r>
              <a:rPr lang="en-US" dirty="0"/>
              <a:t>Since 2018 we have had:</a:t>
            </a:r>
          </a:p>
          <a:p>
            <a:pPr marL="742950" lvl="1" indent="-285750">
              <a:buFont typeface="Wingdings" pitchFamily="2" charset="2"/>
              <a:buChar char="ü"/>
            </a:pPr>
            <a:r>
              <a:rPr lang="en-US" dirty="0"/>
              <a:t>3,274 Referrals for Co-Response Outreach</a:t>
            </a:r>
          </a:p>
          <a:p>
            <a:pPr marL="742950" lvl="1" indent="-285750">
              <a:buFont typeface="Wingdings" pitchFamily="2" charset="2"/>
              <a:buChar char="ü"/>
            </a:pPr>
            <a:r>
              <a:rPr lang="en-US" dirty="0"/>
              <a:t>812 Emergency Room Diversions</a:t>
            </a:r>
          </a:p>
          <a:p>
            <a:pPr marL="742950" lvl="1" indent="-285750">
              <a:buFont typeface="Wingdings" pitchFamily="2" charset="2"/>
              <a:buChar char="ü"/>
            </a:pPr>
            <a:r>
              <a:rPr lang="en-US" dirty="0"/>
              <a:t>444 Criminal Charge Diversions</a:t>
            </a:r>
          </a:p>
          <a:p>
            <a:pPr marL="742950" lvl="1" indent="-285750">
              <a:buFont typeface="Wingdings" pitchFamily="2" charset="2"/>
              <a:buChar char="ü"/>
            </a:pPr>
            <a:endParaRPr lang="en-US" dirty="0"/>
          </a:p>
        </p:txBody>
      </p:sp>
      <p:sp>
        <p:nvSpPr>
          <p:cNvPr id="8" name="TextBox 7">
            <a:extLst>
              <a:ext uri="{FF2B5EF4-FFF2-40B4-BE49-F238E27FC236}">
                <a16:creationId xmlns:a16="http://schemas.microsoft.com/office/drawing/2014/main" xmlns="" id="{C9776F33-06B2-A64F-9CA9-1C800A35D51E}"/>
              </a:ext>
            </a:extLst>
          </p:cNvPr>
          <p:cNvSpPr txBox="1"/>
          <p:nvPr/>
        </p:nvSpPr>
        <p:spPr>
          <a:xfrm>
            <a:off x="5254906" y="4213185"/>
            <a:ext cx="6566932" cy="1938992"/>
          </a:xfrm>
          <a:prstGeom prst="rect">
            <a:avLst/>
          </a:prstGeom>
          <a:noFill/>
        </p:spPr>
        <p:txBody>
          <a:bodyPr wrap="square" rtlCol="0">
            <a:spAutoFit/>
          </a:bodyPr>
          <a:lstStyle/>
          <a:p>
            <a:r>
              <a:rPr lang="en-US" dirty="0"/>
              <a:t>ER Diversion &amp; Criminal Custody Diversion Cost Savings:</a:t>
            </a:r>
          </a:p>
          <a:p>
            <a:r>
              <a:rPr lang="en-US" sz="1000" i="1" dirty="0"/>
              <a:t>(Amounts based on estimates established by Advocates JDP TTAC Center of $4000 per ER, and $2500 per Criminal Custody diversion.)</a:t>
            </a:r>
          </a:p>
          <a:p>
            <a:endParaRPr lang="en-US" sz="1000" i="1" dirty="0"/>
          </a:p>
          <a:p>
            <a:pPr algn="ctr"/>
            <a:r>
              <a:rPr lang="en-US" i="1" dirty="0"/>
              <a:t>ER Diversion: $3,248,000</a:t>
            </a:r>
          </a:p>
          <a:p>
            <a:pPr algn="ctr"/>
            <a:r>
              <a:rPr lang="en-US" i="1" dirty="0"/>
              <a:t>Criminal Custody Diversion: $1,110,000</a:t>
            </a:r>
          </a:p>
          <a:p>
            <a:pPr algn="ctr"/>
            <a:endParaRPr lang="en-US" i="1" dirty="0"/>
          </a:p>
          <a:p>
            <a:pPr algn="ctr"/>
            <a:r>
              <a:rPr lang="en-US" i="1" dirty="0"/>
              <a:t>Total Cost Savings Since 2018: $4,358,000</a:t>
            </a:r>
            <a:endParaRPr lang="en-US" dirty="0"/>
          </a:p>
        </p:txBody>
      </p:sp>
    </p:spTree>
    <p:extLst>
      <p:ext uri="{BB962C8B-B14F-4D97-AF65-F5344CB8AC3E}">
        <p14:creationId xmlns:p14="http://schemas.microsoft.com/office/powerpoint/2010/main" val="411379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9A69AF-D57B-49B4-886C-D4A5DC1944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CABDC08D-6093-4397-92D4-54D00E2BB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D3408D7E-E028-FA43-ACA0-8C6E6265BDA0}"/>
              </a:ext>
            </a:extLst>
          </p:cNvPr>
          <p:cNvSpPr>
            <a:spLocks noGrp="1"/>
          </p:cNvSpPr>
          <p:nvPr>
            <p:ph type="title"/>
          </p:nvPr>
        </p:nvSpPr>
        <p:spPr>
          <a:xfrm>
            <a:off x="451515" y="1734857"/>
            <a:ext cx="3765483" cy="3388287"/>
          </a:xfrm>
        </p:spPr>
        <p:txBody>
          <a:bodyPr anchor="ctr">
            <a:normAutofit/>
          </a:bodyPr>
          <a:lstStyle/>
          <a:p>
            <a:r>
              <a:rPr lang="en-US" dirty="0"/>
              <a:t>Current Projects</a:t>
            </a:r>
          </a:p>
        </p:txBody>
      </p:sp>
      <p:sp>
        <p:nvSpPr>
          <p:cNvPr id="3" name="Content Placeholder 2">
            <a:extLst>
              <a:ext uri="{FF2B5EF4-FFF2-40B4-BE49-F238E27FC236}">
                <a16:creationId xmlns:a16="http://schemas.microsoft.com/office/drawing/2014/main" xmlns="" id="{FAED5B5B-2853-A141-8BA4-1C463F911407}"/>
              </a:ext>
            </a:extLst>
          </p:cNvPr>
          <p:cNvSpPr>
            <a:spLocks noGrp="1"/>
          </p:cNvSpPr>
          <p:nvPr>
            <p:ph idx="1"/>
          </p:nvPr>
        </p:nvSpPr>
        <p:spPr>
          <a:xfrm>
            <a:off x="6008068" y="978993"/>
            <a:ext cx="5365218" cy="4900014"/>
          </a:xfrm>
          <a:effectLst/>
        </p:spPr>
        <p:txBody>
          <a:bodyPr>
            <a:normAutofit/>
          </a:bodyPr>
          <a:lstStyle/>
          <a:p>
            <a:r>
              <a:rPr lang="en-US" sz="2000" dirty="0"/>
              <a:t>Wrap-Around Services for those in our communities struggling with opioid use via our work with BSAS funding in collaboration with the City of Lowell and the Town of Wilmington</a:t>
            </a:r>
          </a:p>
          <a:p>
            <a:r>
              <a:rPr lang="en-US" sz="2000" dirty="0"/>
              <a:t>Removing barriers to treatment via our work with transportation initiatives and others </a:t>
            </a:r>
          </a:p>
          <a:p>
            <a:r>
              <a:rPr lang="en-US" sz="2000" dirty="0"/>
              <a:t>Creation of a local Crisis Intervention Training (CIT) for Officers in the Greater Lowell Area</a:t>
            </a:r>
          </a:p>
          <a:p>
            <a:r>
              <a:rPr lang="en-US" sz="2000" dirty="0"/>
              <a:t>Expansion of clinical offerings via telehealth, use of LADC clinicians, and expanding Co-response Clinicians </a:t>
            </a:r>
          </a:p>
        </p:txBody>
      </p:sp>
    </p:spTree>
    <p:extLst>
      <p:ext uri="{BB962C8B-B14F-4D97-AF65-F5344CB8AC3E}">
        <p14:creationId xmlns:p14="http://schemas.microsoft.com/office/powerpoint/2010/main" val="49381062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3322B77-FA16-4D4E-BAA6-811C61DB3E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CA6EF34F-3BAD-4CD8-B05E-03BA773AE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6200000">
            <a:off x="-1050631" y="1050634"/>
            <a:ext cx="6857997" cy="4756735"/>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8D3EEB05-5B90-C54B-8004-6A653BD5F8C4}"/>
              </a:ext>
            </a:extLst>
          </p:cNvPr>
          <p:cNvSpPr>
            <a:spLocks noGrp="1"/>
          </p:cNvSpPr>
          <p:nvPr>
            <p:ph type="title"/>
          </p:nvPr>
        </p:nvSpPr>
        <p:spPr>
          <a:xfrm>
            <a:off x="641754" y="1918252"/>
            <a:ext cx="3365439" cy="3997635"/>
          </a:xfrm>
        </p:spPr>
        <p:txBody>
          <a:bodyPr anchor="t">
            <a:normAutofit/>
          </a:bodyPr>
          <a:lstStyle/>
          <a:p>
            <a:r>
              <a:rPr lang="en-US" sz="4400"/>
              <a:t>How to Contact Us For More…</a:t>
            </a:r>
          </a:p>
        </p:txBody>
      </p:sp>
      <p:graphicFrame>
        <p:nvGraphicFramePr>
          <p:cNvPr id="5" name="Content Placeholder 2">
            <a:extLst>
              <a:ext uri="{FF2B5EF4-FFF2-40B4-BE49-F238E27FC236}">
                <a16:creationId xmlns:a16="http://schemas.microsoft.com/office/drawing/2014/main" xmlns="" id="{18DD5EF6-DB9B-43A9-AE51-5955DD36C77B}"/>
              </a:ext>
            </a:extLst>
          </p:cNvPr>
          <p:cNvGraphicFramePr>
            <a:graphicFrameLocks noGrp="1"/>
          </p:cNvGraphicFramePr>
          <p:nvPr>
            <p:ph idx="1"/>
            <p:extLst>
              <p:ext uri="{D42A27DB-BD31-4B8C-83A1-F6EECF244321}">
                <p14:modId xmlns:p14="http://schemas.microsoft.com/office/powerpoint/2010/main" val="3260983204"/>
              </p:ext>
            </p:extLst>
          </p:nvPr>
        </p:nvGraphicFramePr>
        <p:xfrm>
          <a:off x="5556250" y="1262063"/>
          <a:ext cx="5816600" cy="432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4084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2</TotalTime>
  <Words>616</Words>
  <Application>Microsoft Office PowerPoint</Application>
  <PresentationFormat>Custom</PresentationFormat>
  <Paragraphs>69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Quotable</vt:lpstr>
      <vt:lpstr>The Front-Line Initiative</vt:lpstr>
      <vt:lpstr>What is the Front-Line Initiative?</vt:lpstr>
      <vt:lpstr>A Brief History</vt:lpstr>
      <vt:lpstr>Our Services</vt:lpstr>
      <vt:lpstr>Services During COVID</vt:lpstr>
      <vt:lpstr>Our Clinical Staff</vt:lpstr>
      <vt:lpstr>Our Work by the Numbers</vt:lpstr>
      <vt:lpstr>Current Projects</vt:lpstr>
      <vt:lpstr>How to Contact Us For More…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Front-Line Initiative</dc:title>
  <dc:creator>Matthew Page</dc:creator>
  <cp:lastModifiedBy>Matthew C. Page-Shelton</cp:lastModifiedBy>
  <cp:revision>3</cp:revision>
  <dcterms:created xsi:type="dcterms:W3CDTF">2020-05-29T12:56:50Z</dcterms:created>
  <dcterms:modified xsi:type="dcterms:W3CDTF">2020-07-31T19:15:46Z</dcterms:modified>
</cp:coreProperties>
</file>