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 id="258" r:id="rId3"/>
    <p:sldId id="257" r:id="rId4"/>
    <p:sldId id="260" r:id="rId5"/>
    <p:sldId id="261" r:id="rId6"/>
    <p:sldId id="262" r:id="rId7"/>
    <p:sldId id="277" r:id="rId8"/>
    <p:sldId id="274" r:id="rId9"/>
    <p:sldId id="276" r:id="rId10"/>
    <p:sldId id="263" r:id="rId11"/>
    <p:sldId id="264" r:id="rId12"/>
    <p:sldId id="265" r:id="rId13"/>
    <p:sldId id="259" r:id="rId14"/>
    <p:sldId id="266" r:id="rId15"/>
    <p:sldId id="267" r:id="rId16"/>
    <p:sldId id="268" r:id="rId17"/>
    <p:sldId id="269" r:id="rId18"/>
    <p:sldId id="270" r:id="rId19"/>
    <p:sldId id="273" r:id="rId20"/>
    <p:sldId id="275"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9" d="100"/>
          <a:sy n="79" d="100"/>
        </p:scale>
        <p:origin x="852" y="6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A67E988-5919-57BB-C7DE-D3EAD38A3045}"/>
              </a:ext>
              <a:ext uri="{C183D7F6-B498-43B3-948B-1728B52AA6E4}">
                <adec:decorative xmlns:adec="http://schemas.microsoft.com/office/drawing/2017/decorative" val="1"/>
              </a:ext>
            </a:extLst>
          </p:cNvPr>
          <p:cNvSpPr/>
          <p:nvPr/>
        </p:nvSpPr>
        <p:spPr>
          <a:xfrm>
            <a:off x="517870" y="6209925"/>
            <a:ext cx="11155680" cy="45719"/>
          </a:xfrm>
          <a:custGeom>
            <a:avLst/>
            <a:gdLst>
              <a:gd name="connsiteX0" fmla="*/ 0 w 8715708"/>
              <a:gd name="connsiteY0" fmla="*/ 0 h 45719"/>
              <a:gd name="connsiteX1" fmla="*/ 3694525 w 8715708"/>
              <a:gd name="connsiteY1" fmla="*/ 0 h 45719"/>
              <a:gd name="connsiteX2" fmla="*/ 5021183 w 8715708"/>
              <a:gd name="connsiteY2" fmla="*/ 0 h 45719"/>
              <a:gd name="connsiteX3" fmla="*/ 8715708 w 8715708"/>
              <a:gd name="connsiteY3" fmla="*/ 0 h 45719"/>
              <a:gd name="connsiteX4" fmla="*/ 8715708 w 8715708"/>
              <a:gd name="connsiteY4" fmla="*/ 45719 h 45719"/>
              <a:gd name="connsiteX5" fmla="*/ 5021183 w 8715708"/>
              <a:gd name="connsiteY5" fmla="*/ 45719 h 45719"/>
              <a:gd name="connsiteX6" fmla="*/ 3694525 w 8715708"/>
              <a:gd name="connsiteY6" fmla="*/ 45719 h 45719"/>
              <a:gd name="connsiteX7" fmla="*/ 0 w 8715708"/>
              <a:gd name="connsiteY7" fmla="*/ 45719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B2327B2-BA4B-2C04-0751-5CB63D4AA425}"/>
              </a:ext>
            </a:extLst>
          </p:cNvPr>
          <p:cNvSpPr>
            <a:spLocks noGrp="1"/>
          </p:cNvSpPr>
          <p:nvPr>
            <p:ph type="ctrTitle"/>
          </p:nvPr>
        </p:nvSpPr>
        <p:spPr>
          <a:xfrm>
            <a:off x="521208" y="978408"/>
            <a:ext cx="11155680" cy="3429000"/>
          </a:xfrm>
        </p:spPr>
        <p:txBody>
          <a:bodyPr anchor="t">
            <a:normAutofit/>
          </a:bodyPr>
          <a:lstStyle>
            <a:lvl1pPr algn="l">
              <a:defRPr sz="7200"/>
            </a:lvl1pPr>
          </a:lstStyle>
          <a:p>
            <a:r>
              <a:rPr lang="en-US" dirty="0"/>
              <a:t>Click to edit Master title style</a:t>
            </a:r>
          </a:p>
        </p:txBody>
      </p:sp>
      <p:sp>
        <p:nvSpPr>
          <p:cNvPr id="3" name="Subtitle 2">
            <a:extLst>
              <a:ext uri="{FF2B5EF4-FFF2-40B4-BE49-F238E27FC236}">
                <a16:creationId xmlns:a16="http://schemas.microsoft.com/office/drawing/2014/main" id="{E7201176-DC7A-4C3D-3D8F-352526DA7B5D}"/>
              </a:ext>
            </a:extLst>
          </p:cNvPr>
          <p:cNvSpPr>
            <a:spLocks noGrp="1"/>
          </p:cNvSpPr>
          <p:nvPr>
            <p:ph type="subTitle" idx="1"/>
          </p:nvPr>
        </p:nvSpPr>
        <p:spPr>
          <a:xfrm>
            <a:off x="521208" y="4480560"/>
            <a:ext cx="7104888" cy="1399032"/>
          </a:xfrm>
        </p:spPr>
        <p:txBody>
          <a:bodyPr anchor="b">
            <a:normAutofit/>
          </a:bodyPr>
          <a:lstStyle>
            <a:lvl1pPr marL="0" indent="0" algn="l">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7DC221-9A2E-7459-102F-C3CFB27CC389}"/>
              </a:ext>
            </a:extLst>
          </p:cNvPr>
          <p:cNvSpPr>
            <a:spLocks noGrp="1"/>
          </p:cNvSpPr>
          <p:nvPr>
            <p:ph type="dt" sz="half" idx="10"/>
          </p:nvPr>
        </p:nvSpPr>
        <p:spPr/>
        <p:txBody>
          <a:bodyPr/>
          <a:lstStyle/>
          <a:p>
            <a:fld id="{E80C50CD-E178-4744-9B35-B2F624D6C5E9}" type="datetimeFigureOut">
              <a:rPr lang="en-US" smtClean="0"/>
              <a:t>11/20/2025</a:t>
            </a:fld>
            <a:endParaRPr lang="en-US"/>
          </a:p>
        </p:txBody>
      </p:sp>
      <p:sp>
        <p:nvSpPr>
          <p:cNvPr id="5" name="Footer Placeholder 4">
            <a:extLst>
              <a:ext uri="{FF2B5EF4-FFF2-40B4-BE49-F238E27FC236}">
                <a16:creationId xmlns:a16="http://schemas.microsoft.com/office/drawing/2014/main" id="{A5020671-6F7D-3A03-EEC1-661A87F96F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453D3A-E0F9-8386-2A6C-96671FBB15A5}"/>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387559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36771-E72D-FAD8-771E-3E196DD2E1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5BB827-257D-60D9-792F-E695900429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5D2E7-C856-F78A-E88C-375474982A5F}"/>
              </a:ext>
            </a:extLst>
          </p:cNvPr>
          <p:cNvSpPr>
            <a:spLocks noGrp="1"/>
          </p:cNvSpPr>
          <p:nvPr>
            <p:ph type="dt" sz="half" idx="10"/>
          </p:nvPr>
        </p:nvSpPr>
        <p:spPr/>
        <p:txBody>
          <a:bodyPr/>
          <a:lstStyle/>
          <a:p>
            <a:fld id="{E80C50CD-E178-4744-9B35-B2F624D6C5E9}" type="datetimeFigureOut">
              <a:rPr lang="en-US" smtClean="0"/>
              <a:t>11/20/2025</a:t>
            </a:fld>
            <a:endParaRPr lang="en-US"/>
          </a:p>
        </p:txBody>
      </p:sp>
      <p:sp>
        <p:nvSpPr>
          <p:cNvPr id="5" name="Footer Placeholder 4">
            <a:extLst>
              <a:ext uri="{FF2B5EF4-FFF2-40B4-BE49-F238E27FC236}">
                <a16:creationId xmlns:a16="http://schemas.microsoft.com/office/drawing/2014/main" id="{0FDAB289-9591-51C9-9E3C-B6F2ACC6A6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FE037C-790D-7442-8E43-D2740B3952B1}"/>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808802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635151-A38B-3766-6A32-FF1DF7687D9F}"/>
              </a:ext>
            </a:extLst>
          </p:cNvPr>
          <p:cNvSpPr>
            <a:spLocks noGrp="1"/>
          </p:cNvSpPr>
          <p:nvPr>
            <p:ph type="title" orient="vert"/>
          </p:nvPr>
        </p:nvSpPr>
        <p:spPr>
          <a:xfrm>
            <a:off x="8659368" y="978408"/>
            <a:ext cx="2551176" cy="536752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33D132D1-640C-FB9A-AD6F-D845738349F6}"/>
              </a:ext>
            </a:extLst>
          </p:cNvPr>
          <p:cNvSpPr>
            <a:spLocks noGrp="1"/>
          </p:cNvSpPr>
          <p:nvPr>
            <p:ph type="body" orient="vert" idx="1"/>
          </p:nvPr>
        </p:nvSpPr>
        <p:spPr>
          <a:xfrm>
            <a:off x="521208" y="978408"/>
            <a:ext cx="8010144" cy="536752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955F80A-4BA7-8ED8-9A62-B92194272620}"/>
              </a:ext>
            </a:extLst>
          </p:cNvPr>
          <p:cNvSpPr>
            <a:spLocks noGrp="1"/>
          </p:cNvSpPr>
          <p:nvPr>
            <p:ph type="dt" sz="half" idx="10"/>
          </p:nvPr>
        </p:nvSpPr>
        <p:spPr/>
        <p:txBody>
          <a:bodyPr/>
          <a:lstStyle/>
          <a:p>
            <a:fld id="{E80C50CD-E178-4744-9B35-B2F624D6C5E9}" type="datetimeFigureOut">
              <a:rPr lang="en-US" smtClean="0"/>
              <a:t>11/20/2025</a:t>
            </a:fld>
            <a:endParaRPr lang="en-US"/>
          </a:p>
        </p:txBody>
      </p:sp>
      <p:sp>
        <p:nvSpPr>
          <p:cNvPr id="5" name="Footer Placeholder 4">
            <a:extLst>
              <a:ext uri="{FF2B5EF4-FFF2-40B4-BE49-F238E27FC236}">
                <a16:creationId xmlns:a16="http://schemas.microsoft.com/office/drawing/2014/main" id="{85E38113-D55A-A1A0-D1FE-53C95860FB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919DDB-F89D-4B2D-21A2-82AF1D1023E4}"/>
              </a:ext>
            </a:extLst>
          </p:cNvPr>
          <p:cNvSpPr>
            <a:spLocks noGrp="1"/>
          </p:cNvSpPr>
          <p:nvPr>
            <p:ph type="sldNum" sz="quarter" idx="12"/>
          </p:nvPr>
        </p:nvSpPr>
        <p:spPr/>
        <p:txBody>
          <a:bodyPr/>
          <a:lstStyle/>
          <a:p>
            <a:fld id="{148CC95F-0247-41B6-91CF-DC97C76A7088}" type="slidenum">
              <a:rPr lang="en-US" smtClean="0"/>
              <a:t>‹#›</a:t>
            </a:fld>
            <a:endParaRPr lang="en-US"/>
          </a:p>
        </p:txBody>
      </p:sp>
      <p:sp>
        <p:nvSpPr>
          <p:cNvPr id="7" name="Rectangle 6">
            <a:extLst>
              <a:ext uri="{FF2B5EF4-FFF2-40B4-BE49-F238E27FC236}">
                <a16:creationId xmlns:a16="http://schemas.microsoft.com/office/drawing/2014/main" id="{262572D8-D485-1DB1-34B1-C35C61C89940}"/>
              </a:ext>
            </a:extLst>
          </p:cNvPr>
          <p:cNvSpPr/>
          <p:nvPr/>
        </p:nvSpPr>
        <p:spPr>
          <a:xfrm rot="5400000">
            <a:off x="8936623" y="3585018"/>
            <a:ext cx="5325734"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9164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26D03-149A-DAB3-4B2A-E9B74F2E25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C1E73D-41A7-9934-0990-9208B95232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BB2A3F-E719-673C-5D56-F663712D0E7F}"/>
              </a:ext>
            </a:extLst>
          </p:cNvPr>
          <p:cNvSpPr>
            <a:spLocks noGrp="1"/>
          </p:cNvSpPr>
          <p:nvPr>
            <p:ph type="dt" sz="half" idx="10"/>
          </p:nvPr>
        </p:nvSpPr>
        <p:spPr/>
        <p:txBody>
          <a:bodyPr/>
          <a:lstStyle/>
          <a:p>
            <a:fld id="{E80C50CD-E178-4744-9B35-B2F624D6C5E9}" type="datetimeFigureOut">
              <a:rPr lang="en-US" smtClean="0"/>
              <a:t>11/20/2025</a:t>
            </a:fld>
            <a:endParaRPr lang="en-US"/>
          </a:p>
        </p:txBody>
      </p:sp>
      <p:sp>
        <p:nvSpPr>
          <p:cNvPr id="5" name="Footer Placeholder 4">
            <a:extLst>
              <a:ext uri="{FF2B5EF4-FFF2-40B4-BE49-F238E27FC236}">
                <a16:creationId xmlns:a16="http://schemas.microsoft.com/office/drawing/2014/main" id="{04AE594A-52F5-D85E-343C-ADFEE3C72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7D5C9C-B2E2-FC26-E459-9E880EF975BA}"/>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2087490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9D51F-B2D5-2804-4F7C-C99850FBD05B}"/>
              </a:ext>
            </a:extLst>
          </p:cNvPr>
          <p:cNvSpPr>
            <a:spLocks noGrp="1"/>
          </p:cNvSpPr>
          <p:nvPr>
            <p:ph type="title"/>
          </p:nvPr>
        </p:nvSpPr>
        <p:spPr>
          <a:xfrm>
            <a:off x="521208" y="978408"/>
            <a:ext cx="5020056" cy="4288536"/>
          </a:xfrm>
        </p:spPr>
        <p:txBody>
          <a:bodyPr anchor="t">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15FE5516-03B6-C488-EB4A-68AE681EDFB8}"/>
              </a:ext>
            </a:extLst>
          </p:cNvPr>
          <p:cNvSpPr>
            <a:spLocks noGrp="1"/>
          </p:cNvSpPr>
          <p:nvPr>
            <p:ph type="body" idx="1"/>
          </p:nvPr>
        </p:nvSpPr>
        <p:spPr>
          <a:xfrm>
            <a:off x="521208" y="5266944"/>
            <a:ext cx="5020056" cy="1088136"/>
          </a:xfrm>
        </p:spPr>
        <p:txBody>
          <a:bodyPr anchor="b">
            <a:normAutofit/>
          </a:bodyPr>
          <a:lstStyle>
            <a:lvl1pPr marL="0" indent="0">
              <a:buNone/>
              <a:defRPr sz="2200" i="1">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0ECB4D7-49A7-D050-70B9-11A1E2D445D8}"/>
              </a:ext>
            </a:extLst>
          </p:cNvPr>
          <p:cNvSpPr>
            <a:spLocks noGrp="1"/>
          </p:cNvSpPr>
          <p:nvPr>
            <p:ph type="dt" sz="half" idx="10"/>
          </p:nvPr>
        </p:nvSpPr>
        <p:spPr/>
        <p:txBody>
          <a:bodyPr/>
          <a:lstStyle/>
          <a:p>
            <a:fld id="{E80C50CD-E178-4744-9B35-B2F624D6C5E9}" type="datetimeFigureOut">
              <a:rPr lang="en-US" smtClean="0"/>
              <a:t>11/20/2025</a:t>
            </a:fld>
            <a:endParaRPr lang="en-US"/>
          </a:p>
        </p:txBody>
      </p:sp>
      <p:sp>
        <p:nvSpPr>
          <p:cNvPr id="5" name="Footer Placeholder 4">
            <a:extLst>
              <a:ext uri="{FF2B5EF4-FFF2-40B4-BE49-F238E27FC236}">
                <a16:creationId xmlns:a16="http://schemas.microsoft.com/office/drawing/2014/main" id="{8A9A913F-AD00-C1EE-B01A-8590671C01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4FC386-B2AF-6FAD-D053-E22D48CD7285}"/>
              </a:ext>
            </a:extLst>
          </p:cNvPr>
          <p:cNvSpPr>
            <a:spLocks noGrp="1"/>
          </p:cNvSpPr>
          <p:nvPr>
            <p:ph type="sldNum" sz="quarter" idx="12"/>
          </p:nvPr>
        </p:nvSpPr>
        <p:spPr/>
        <p:txBody>
          <a:bodyPr/>
          <a:lstStyle/>
          <a:p>
            <a:fld id="{148CC95F-0247-41B6-91CF-DC97C76A7088}" type="slidenum">
              <a:rPr lang="en-US" smtClean="0"/>
              <a:t>‹#›</a:t>
            </a:fld>
            <a:endParaRPr lang="en-US"/>
          </a:p>
        </p:txBody>
      </p:sp>
      <p:sp>
        <p:nvSpPr>
          <p:cNvPr id="7" name="Rectangle 6">
            <a:extLst>
              <a:ext uri="{FF2B5EF4-FFF2-40B4-BE49-F238E27FC236}">
                <a16:creationId xmlns:a16="http://schemas.microsoft.com/office/drawing/2014/main" id="{4E1E1B67-3BFF-F04B-52F4-7E724FB3B24D}"/>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1858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E3B21-CF4D-1B01-0F4E-D32C1B218B63}"/>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FB39FF2-6858-B514-B695-58442557D0C1}"/>
              </a:ext>
            </a:extLst>
          </p:cNvPr>
          <p:cNvSpPr>
            <a:spLocks noGrp="1"/>
          </p:cNvSpPr>
          <p:nvPr>
            <p:ph sz="half" idx="1"/>
          </p:nvPr>
        </p:nvSpPr>
        <p:spPr>
          <a:xfrm>
            <a:off x="521208"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A30130-974D-B91D-5B93-EC52AABDB5B0}"/>
              </a:ext>
            </a:extLst>
          </p:cNvPr>
          <p:cNvSpPr>
            <a:spLocks noGrp="1"/>
          </p:cNvSpPr>
          <p:nvPr>
            <p:ph sz="half" idx="2"/>
          </p:nvPr>
        </p:nvSpPr>
        <p:spPr>
          <a:xfrm>
            <a:off x="6519672"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5BED99-6FD7-9C6B-1152-A6E42715BB79}"/>
              </a:ext>
            </a:extLst>
          </p:cNvPr>
          <p:cNvSpPr>
            <a:spLocks noGrp="1"/>
          </p:cNvSpPr>
          <p:nvPr>
            <p:ph type="dt" sz="half" idx="10"/>
          </p:nvPr>
        </p:nvSpPr>
        <p:spPr/>
        <p:txBody>
          <a:bodyPr/>
          <a:lstStyle/>
          <a:p>
            <a:fld id="{E80C50CD-E178-4744-9B35-B2F624D6C5E9}" type="datetimeFigureOut">
              <a:rPr lang="en-US" smtClean="0"/>
              <a:t>11/20/2025</a:t>
            </a:fld>
            <a:endParaRPr lang="en-US"/>
          </a:p>
        </p:txBody>
      </p:sp>
      <p:sp>
        <p:nvSpPr>
          <p:cNvPr id="6" name="Footer Placeholder 5">
            <a:extLst>
              <a:ext uri="{FF2B5EF4-FFF2-40B4-BE49-F238E27FC236}">
                <a16:creationId xmlns:a16="http://schemas.microsoft.com/office/drawing/2014/main" id="{BA253AAC-5967-2565-A715-82D3505ABF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B51313-69FB-E016-3CC1-62CA476ED214}"/>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3391102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3DF9D-B849-CE37-97E4-AD37F880677F}"/>
              </a:ext>
            </a:extLst>
          </p:cNvPr>
          <p:cNvSpPr>
            <a:spLocks noGrp="1"/>
          </p:cNvSpPr>
          <p:nvPr>
            <p:ph type="title"/>
          </p:nvPr>
        </p:nvSpPr>
        <p:spPr>
          <a:xfrm>
            <a:off x="521208" y="978408"/>
            <a:ext cx="11164824" cy="1216152"/>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D4C626-4008-960A-E601-6AA9F4BB8D8B}"/>
              </a:ext>
            </a:extLst>
          </p:cNvPr>
          <p:cNvSpPr>
            <a:spLocks noGrp="1"/>
          </p:cNvSpPr>
          <p:nvPr>
            <p:ph type="body" idx="1"/>
          </p:nvPr>
        </p:nvSpPr>
        <p:spPr>
          <a:xfrm>
            <a:off x="521208"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06E8D6C-AC07-ED6B-2EA8-9C40A5AEA748}"/>
              </a:ext>
            </a:extLst>
          </p:cNvPr>
          <p:cNvSpPr>
            <a:spLocks noGrp="1"/>
          </p:cNvSpPr>
          <p:nvPr>
            <p:ph sz="half" idx="2"/>
          </p:nvPr>
        </p:nvSpPr>
        <p:spPr>
          <a:xfrm>
            <a:off x="521208" y="3035808"/>
            <a:ext cx="5166360" cy="3310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C52617E-C6D9-246B-E7B7-8159DF17C0A3}"/>
              </a:ext>
            </a:extLst>
          </p:cNvPr>
          <p:cNvSpPr>
            <a:spLocks noGrp="1"/>
          </p:cNvSpPr>
          <p:nvPr>
            <p:ph type="body" sz="quarter" idx="3"/>
          </p:nvPr>
        </p:nvSpPr>
        <p:spPr>
          <a:xfrm>
            <a:off x="6519672"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DBC2094-7EBC-02C5-5AB5-233E63080A9C}"/>
              </a:ext>
            </a:extLst>
          </p:cNvPr>
          <p:cNvSpPr>
            <a:spLocks noGrp="1"/>
          </p:cNvSpPr>
          <p:nvPr>
            <p:ph sz="quarter" idx="4"/>
          </p:nvPr>
        </p:nvSpPr>
        <p:spPr>
          <a:xfrm>
            <a:off x="6519672" y="3035808"/>
            <a:ext cx="5166360" cy="3310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23010BD2-59B4-FD2E-3C5E-C83AE6003985}"/>
              </a:ext>
            </a:extLst>
          </p:cNvPr>
          <p:cNvSpPr>
            <a:spLocks noGrp="1"/>
          </p:cNvSpPr>
          <p:nvPr>
            <p:ph type="dt" sz="half" idx="10"/>
          </p:nvPr>
        </p:nvSpPr>
        <p:spPr/>
        <p:txBody>
          <a:bodyPr/>
          <a:lstStyle/>
          <a:p>
            <a:fld id="{E80C50CD-E178-4744-9B35-B2F624D6C5E9}" type="datetimeFigureOut">
              <a:rPr lang="en-US" smtClean="0"/>
              <a:t>11/20/2025</a:t>
            </a:fld>
            <a:endParaRPr lang="en-US"/>
          </a:p>
        </p:txBody>
      </p:sp>
      <p:sp>
        <p:nvSpPr>
          <p:cNvPr id="8" name="Footer Placeholder 7">
            <a:extLst>
              <a:ext uri="{FF2B5EF4-FFF2-40B4-BE49-F238E27FC236}">
                <a16:creationId xmlns:a16="http://schemas.microsoft.com/office/drawing/2014/main" id="{E72B35C4-A654-7759-BDA0-94D9D1A216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5F4347-2EC0-CA6E-2637-8048456D7ECB}"/>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3391277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4716D-52F2-C7FB-83B1-2DA1AD375EAE}"/>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6F4A371-AC27-6A28-32E6-74A28371BF55}"/>
              </a:ext>
            </a:extLst>
          </p:cNvPr>
          <p:cNvSpPr>
            <a:spLocks noGrp="1"/>
          </p:cNvSpPr>
          <p:nvPr>
            <p:ph type="dt" sz="half" idx="10"/>
          </p:nvPr>
        </p:nvSpPr>
        <p:spPr/>
        <p:txBody>
          <a:bodyPr/>
          <a:lstStyle/>
          <a:p>
            <a:fld id="{E80C50CD-E178-4744-9B35-B2F624D6C5E9}" type="datetimeFigureOut">
              <a:rPr lang="en-US" smtClean="0"/>
              <a:t>11/20/2025</a:t>
            </a:fld>
            <a:endParaRPr lang="en-US"/>
          </a:p>
        </p:txBody>
      </p:sp>
      <p:sp>
        <p:nvSpPr>
          <p:cNvPr id="4" name="Footer Placeholder 3">
            <a:extLst>
              <a:ext uri="{FF2B5EF4-FFF2-40B4-BE49-F238E27FC236}">
                <a16:creationId xmlns:a16="http://schemas.microsoft.com/office/drawing/2014/main" id="{D155941A-A24E-885D-E894-0326F4C400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D5E5B4-971F-FF6A-1B07-A5C85370552D}"/>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2456460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9F431F-E6DC-4137-3092-A30A0A3628EC}"/>
              </a:ext>
            </a:extLst>
          </p:cNvPr>
          <p:cNvSpPr>
            <a:spLocks noGrp="1"/>
          </p:cNvSpPr>
          <p:nvPr>
            <p:ph type="dt" sz="half" idx="10"/>
          </p:nvPr>
        </p:nvSpPr>
        <p:spPr/>
        <p:txBody>
          <a:bodyPr/>
          <a:lstStyle/>
          <a:p>
            <a:fld id="{E80C50CD-E178-4744-9B35-B2F624D6C5E9}" type="datetimeFigureOut">
              <a:rPr lang="en-US" smtClean="0"/>
              <a:t>11/20/2025</a:t>
            </a:fld>
            <a:endParaRPr lang="en-US"/>
          </a:p>
        </p:txBody>
      </p:sp>
      <p:sp>
        <p:nvSpPr>
          <p:cNvPr id="3" name="Footer Placeholder 2">
            <a:extLst>
              <a:ext uri="{FF2B5EF4-FFF2-40B4-BE49-F238E27FC236}">
                <a16:creationId xmlns:a16="http://schemas.microsoft.com/office/drawing/2014/main" id="{06AC814B-67B4-C70F-FA51-6205D5E2CB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EAA9C9-D895-DD20-1089-EA75EA428951}"/>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961860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50562-884C-9053-70C1-3B72A0B45EA6}"/>
              </a:ext>
            </a:extLst>
          </p:cNvPr>
          <p:cNvSpPr>
            <a:spLocks noGrp="1"/>
          </p:cNvSpPr>
          <p:nvPr>
            <p:ph type="title"/>
          </p:nvPr>
        </p:nvSpPr>
        <p:spPr>
          <a:xfrm>
            <a:off x="521208" y="978408"/>
            <a:ext cx="5020056" cy="2459736"/>
          </a:xfrm>
        </p:spPr>
        <p:txBody>
          <a:bodyPr anchor="t">
            <a:no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0318F509-68F0-39D5-1A8B-CE246715AE46}"/>
              </a:ext>
            </a:extLst>
          </p:cNvPr>
          <p:cNvSpPr>
            <a:spLocks noGrp="1"/>
          </p:cNvSpPr>
          <p:nvPr>
            <p:ph idx="1"/>
          </p:nvPr>
        </p:nvSpPr>
        <p:spPr>
          <a:xfrm>
            <a:off x="6519672" y="987424"/>
            <a:ext cx="5166360" cy="5358384"/>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158E37C-27CE-3A84-FC74-BDCCD8A9A3EC}"/>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A95F79-E23E-11D2-40BF-66ED340195DB}"/>
              </a:ext>
            </a:extLst>
          </p:cNvPr>
          <p:cNvSpPr>
            <a:spLocks noGrp="1"/>
          </p:cNvSpPr>
          <p:nvPr>
            <p:ph type="dt" sz="half" idx="10"/>
          </p:nvPr>
        </p:nvSpPr>
        <p:spPr/>
        <p:txBody>
          <a:bodyPr/>
          <a:lstStyle/>
          <a:p>
            <a:fld id="{E80C50CD-E178-4744-9B35-B2F624D6C5E9}" type="datetimeFigureOut">
              <a:rPr lang="en-US" smtClean="0"/>
              <a:t>11/20/2025</a:t>
            </a:fld>
            <a:endParaRPr lang="en-US"/>
          </a:p>
        </p:txBody>
      </p:sp>
      <p:sp>
        <p:nvSpPr>
          <p:cNvPr id="6" name="Footer Placeholder 5">
            <a:extLst>
              <a:ext uri="{FF2B5EF4-FFF2-40B4-BE49-F238E27FC236}">
                <a16:creationId xmlns:a16="http://schemas.microsoft.com/office/drawing/2014/main" id="{4457F7FC-06F3-3D89-5D1A-4EC4B1D735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54ACD5-6E0B-5713-DC9A-41E9D62AB12D}"/>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3526478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B2D45-7CDB-D38C-2AAE-273F797674E1}"/>
              </a:ext>
            </a:extLst>
          </p:cNvPr>
          <p:cNvSpPr>
            <a:spLocks noGrp="1"/>
          </p:cNvSpPr>
          <p:nvPr>
            <p:ph type="title"/>
          </p:nvPr>
        </p:nvSpPr>
        <p:spPr>
          <a:xfrm>
            <a:off x="521208" y="978408"/>
            <a:ext cx="5020056" cy="2459736"/>
          </a:xfrm>
        </p:spPr>
        <p:txBody>
          <a:bodyPr anchor="t">
            <a:noAutofit/>
          </a:bodyPr>
          <a:lstStyle>
            <a:lvl1pPr>
              <a:defRPr sz="4400"/>
            </a:lvl1pPr>
          </a:lstStyle>
          <a:p>
            <a:r>
              <a:rPr lang="en-US" dirty="0"/>
              <a:t>Click to edit Master title style</a:t>
            </a:r>
          </a:p>
        </p:txBody>
      </p:sp>
      <p:sp>
        <p:nvSpPr>
          <p:cNvPr id="3" name="Picture Placeholder 2">
            <a:extLst>
              <a:ext uri="{FF2B5EF4-FFF2-40B4-BE49-F238E27FC236}">
                <a16:creationId xmlns:a16="http://schemas.microsoft.com/office/drawing/2014/main" id="{CCBF0855-1744-56E4-B115-3A3C5EA7834B}"/>
              </a:ext>
            </a:extLst>
          </p:cNvPr>
          <p:cNvSpPr>
            <a:spLocks noGrp="1"/>
          </p:cNvSpPr>
          <p:nvPr>
            <p:ph type="pic" idx="1"/>
          </p:nvPr>
        </p:nvSpPr>
        <p:spPr>
          <a:xfrm>
            <a:off x="6519672" y="987424"/>
            <a:ext cx="5166360" cy="5358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5E8A1D-28AE-4A19-BD96-401D4822A53D}"/>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327DDB-CE95-4C89-DFC5-7DDBFC24E89C}"/>
              </a:ext>
            </a:extLst>
          </p:cNvPr>
          <p:cNvSpPr>
            <a:spLocks noGrp="1"/>
          </p:cNvSpPr>
          <p:nvPr>
            <p:ph type="dt" sz="half" idx="10"/>
          </p:nvPr>
        </p:nvSpPr>
        <p:spPr/>
        <p:txBody>
          <a:bodyPr/>
          <a:lstStyle/>
          <a:p>
            <a:fld id="{E80C50CD-E178-4744-9B35-B2F624D6C5E9}" type="datetimeFigureOut">
              <a:rPr lang="en-US" smtClean="0"/>
              <a:t>11/20/2025</a:t>
            </a:fld>
            <a:endParaRPr lang="en-US"/>
          </a:p>
        </p:txBody>
      </p:sp>
      <p:sp>
        <p:nvSpPr>
          <p:cNvPr id="6" name="Footer Placeholder 5">
            <a:extLst>
              <a:ext uri="{FF2B5EF4-FFF2-40B4-BE49-F238E27FC236}">
                <a16:creationId xmlns:a16="http://schemas.microsoft.com/office/drawing/2014/main" id="{0522C835-F3B5-943C-FFC4-D5BA9666AF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709891-6E3C-ADED-01DD-15FCED37AF4A}"/>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2308584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1A28D7-6581-4956-AAE3-9104804DF55B}"/>
              </a:ext>
            </a:extLst>
          </p:cNvPr>
          <p:cNvSpPr>
            <a:spLocks noGrp="1"/>
          </p:cNvSpPr>
          <p:nvPr>
            <p:ph type="title"/>
          </p:nvPr>
        </p:nvSpPr>
        <p:spPr>
          <a:xfrm>
            <a:off x="521208" y="978408"/>
            <a:ext cx="11155680" cy="146304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F3CFCCA4-57A4-08A1-FC45-D2BBA66FABFA}"/>
              </a:ext>
            </a:extLst>
          </p:cNvPr>
          <p:cNvSpPr>
            <a:spLocks noGrp="1"/>
          </p:cNvSpPr>
          <p:nvPr>
            <p:ph type="body" idx="1"/>
          </p:nvPr>
        </p:nvSpPr>
        <p:spPr>
          <a:xfrm>
            <a:off x="521208" y="2578608"/>
            <a:ext cx="11155680" cy="37673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0FAA0F4-2442-8D45-3C3D-1B8F55C8683A}"/>
              </a:ext>
            </a:extLst>
          </p:cNvPr>
          <p:cNvSpPr>
            <a:spLocks noGrp="1"/>
          </p:cNvSpPr>
          <p:nvPr>
            <p:ph type="dt" sz="half" idx="2"/>
          </p:nvPr>
        </p:nvSpPr>
        <p:spPr>
          <a:xfrm>
            <a:off x="521208" y="6419088"/>
            <a:ext cx="2743200" cy="365125"/>
          </a:xfrm>
          <a:prstGeom prst="rect">
            <a:avLst/>
          </a:prstGeom>
        </p:spPr>
        <p:txBody>
          <a:bodyPr vert="horz" lIns="91440" tIns="45720" rIns="91440" bIns="45720" rtlCol="0" anchor="ctr"/>
          <a:lstStyle>
            <a:lvl1pPr algn="l">
              <a:defRPr sz="900">
                <a:solidFill>
                  <a:schemeClr val="tx1"/>
                </a:solidFill>
              </a:defRPr>
            </a:lvl1pPr>
          </a:lstStyle>
          <a:p>
            <a:fld id="{E80C50CD-E178-4744-9B35-B2F624D6C5E9}" type="datetimeFigureOut">
              <a:rPr lang="en-US" smtClean="0"/>
              <a:pPr/>
              <a:t>11/20/2025</a:t>
            </a:fld>
            <a:endParaRPr lang="en-US"/>
          </a:p>
        </p:txBody>
      </p:sp>
      <p:sp>
        <p:nvSpPr>
          <p:cNvPr id="5" name="Footer Placeholder 4">
            <a:extLst>
              <a:ext uri="{FF2B5EF4-FFF2-40B4-BE49-F238E27FC236}">
                <a16:creationId xmlns:a16="http://schemas.microsoft.com/office/drawing/2014/main" id="{9E03785E-FB42-1D54-92AC-D0A61A8FABD4}"/>
              </a:ext>
            </a:extLst>
          </p:cNvPr>
          <p:cNvSpPr>
            <a:spLocks noGrp="1"/>
          </p:cNvSpPr>
          <p:nvPr>
            <p:ph type="ftr" sz="quarter" idx="3"/>
          </p:nvPr>
        </p:nvSpPr>
        <p:spPr>
          <a:xfrm>
            <a:off x="521208" y="100584"/>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BCC9CF34-1274-DB45-4809-90E5D244A9AE}"/>
              </a:ext>
            </a:extLst>
          </p:cNvPr>
          <p:cNvSpPr>
            <a:spLocks noGrp="1"/>
          </p:cNvSpPr>
          <p:nvPr>
            <p:ph type="sldNum" sz="quarter" idx="4"/>
          </p:nvPr>
        </p:nvSpPr>
        <p:spPr>
          <a:xfrm>
            <a:off x="11457432" y="6419088"/>
            <a:ext cx="640080" cy="365125"/>
          </a:xfrm>
          <a:prstGeom prst="rect">
            <a:avLst/>
          </a:prstGeom>
        </p:spPr>
        <p:txBody>
          <a:bodyPr vert="horz" lIns="91440" tIns="45720" rIns="91440" bIns="45720" rtlCol="0" anchor="ctr"/>
          <a:lstStyle>
            <a:lvl1pPr algn="r">
              <a:defRPr sz="900">
                <a:solidFill>
                  <a:schemeClr val="tx1"/>
                </a:solidFill>
              </a:defRPr>
            </a:lvl1pPr>
          </a:lstStyle>
          <a:p>
            <a:fld id="{148CC95F-0247-41B6-91CF-DC97C76A7088}" type="slidenum">
              <a:rPr lang="en-US" smtClean="0"/>
              <a:pPr/>
              <a:t>‹#›</a:t>
            </a:fld>
            <a:endParaRPr lang="en-US"/>
          </a:p>
        </p:txBody>
      </p:sp>
      <p:sp>
        <p:nvSpPr>
          <p:cNvPr id="7" name="Freeform: Shape 6">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30163843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video" Target="https://www.youtube.com/embed/jx-Cfy4GWr8?feature=oembed" TargetMode="Externa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20888B-4EA5-E0E8-6D52-7733E1E774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06C5D7-7BF1-D384-913E-6079F875C37E}"/>
              </a:ext>
            </a:extLst>
          </p:cNvPr>
          <p:cNvSpPr>
            <a:spLocks noGrp="1"/>
          </p:cNvSpPr>
          <p:nvPr>
            <p:ph type="ctrTitle"/>
          </p:nvPr>
        </p:nvSpPr>
        <p:spPr>
          <a:xfrm>
            <a:off x="613167" y="900561"/>
            <a:ext cx="5501836" cy="1657814"/>
          </a:xfrm>
        </p:spPr>
        <p:txBody>
          <a:bodyPr anchor="t">
            <a:noAutofit/>
          </a:bodyPr>
          <a:lstStyle/>
          <a:p>
            <a:r>
              <a:rPr lang="en-US" sz="3600" dirty="0"/>
              <a:t>Town of Tewksbury</a:t>
            </a:r>
            <a:br>
              <a:rPr lang="en-US" sz="3600" dirty="0"/>
            </a:br>
            <a:r>
              <a:rPr lang="en-US" sz="3600" dirty="0"/>
              <a:t>Battery Energy Storage System (BESS) Proposal</a:t>
            </a:r>
          </a:p>
        </p:txBody>
      </p:sp>
      <p:sp>
        <p:nvSpPr>
          <p:cNvPr id="3" name="Subtitle 2">
            <a:extLst>
              <a:ext uri="{FF2B5EF4-FFF2-40B4-BE49-F238E27FC236}">
                <a16:creationId xmlns:a16="http://schemas.microsoft.com/office/drawing/2014/main" id="{322EEF35-D584-AEC8-A2A2-945CB34673C4}"/>
              </a:ext>
            </a:extLst>
          </p:cNvPr>
          <p:cNvSpPr>
            <a:spLocks noGrp="1"/>
          </p:cNvSpPr>
          <p:nvPr>
            <p:ph type="subTitle" idx="1"/>
          </p:nvPr>
        </p:nvSpPr>
        <p:spPr>
          <a:xfrm>
            <a:off x="613167" y="2713991"/>
            <a:ext cx="5261117" cy="2422995"/>
          </a:xfrm>
        </p:spPr>
        <p:txBody>
          <a:bodyPr anchor="t">
            <a:noAutofit/>
          </a:bodyPr>
          <a:lstStyle/>
          <a:p>
            <a:pPr marL="457200" indent="-457200">
              <a:lnSpc>
                <a:spcPct val="100000"/>
              </a:lnSpc>
              <a:buFont typeface="+mj-lt"/>
              <a:buAutoNum type="arabicPeriod"/>
            </a:pPr>
            <a:r>
              <a:rPr lang="en-US" sz="2400" dirty="0"/>
              <a:t>What is the approval process and what is the Town’s role in that process.</a:t>
            </a:r>
          </a:p>
          <a:p>
            <a:pPr marL="457200" indent="-457200">
              <a:lnSpc>
                <a:spcPct val="100000"/>
              </a:lnSpc>
              <a:buFont typeface="+mj-lt"/>
              <a:buAutoNum type="arabicPeriod"/>
            </a:pPr>
            <a:r>
              <a:rPr lang="en-US" sz="2400" dirty="0"/>
              <a:t>What has the Town done to date?</a:t>
            </a:r>
          </a:p>
          <a:p>
            <a:pPr marL="457200" indent="-457200">
              <a:lnSpc>
                <a:spcPct val="100000"/>
              </a:lnSpc>
              <a:buFont typeface="+mj-lt"/>
              <a:buAutoNum type="arabicPeriod"/>
            </a:pPr>
            <a:r>
              <a:rPr lang="en-US" sz="2400" dirty="0"/>
              <a:t>What steps is the Town taking to protect the Health and Safety of the Town and its Residents?</a:t>
            </a:r>
          </a:p>
        </p:txBody>
      </p:sp>
      <p:sp>
        <p:nvSpPr>
          <p:cNvPr id="12" name="Freeform: Shape 11">
            <a:extLst>
              <a:ext uri="{FF2B5EF4-FFF2-40B4-BE49-F238E27FC236}">
                <a16:creationId xmlns:a16="http://schemas.microsoft.com/office/drawing/2014/main" id="{06B5A8BF-0680-F9A7-27B1-3971EC9347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round yellow and black logo&#10;&#10;AI-generated content may be incorrect.">
            <a:extLst>
              <a:ext uri="{FF2B5EF4-FFF2-40B4-BE49-F238E27FC236}">
                <a16:creationId xmlns:a16="http://schemas.microsoft.com/office/drawing/2014/main" id="{8FB2342A-BD31-A967-CE4B-7998C37228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7717" y="969642"/>
            <a:ext cx="5353366" cy="5380268"/>
          </a:xfrm>
          <a:prstGeom prst="rect">
            <a:avLst/>
          </a:prstGeom>
        </p:spPr>
      </p:pic>
    </p:spTree>
    <p:extLst>
      <p:ext uri="{BB962C8B-B14F-4D97-AF65-F5344CB8AC3E}">
        <p14:creationId xmlns:p14="http://schemas.microsoft.com/office/powerpoint/2010/main" val="2808053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3E0A0C-AC7F-6B57-EE19-73689660A7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3D3B1F-D569-DD32-1DBA-BF957C93629D}"/>
              </a:ext>
            </a:extLst>
          </p:cNvPr>
          <p:cNvSpPr>
            <a:spLocks noGrp="1"/>
          </p:cNvSpPr>
          <p:nvPr>
            <p:ph type="ctrTitle"/>
          </p:nvPr>
        </p:nvSpPr>
        <p:spPr>
          <a:xfrm>
            <a:off x="482008" y="900561"/>
            <a:ext cx="9294289" cy="1657814"/>
          </a:xfrm>
        </p:spPr>
        <p:txBody>
          <a:bodyPr anchor="t">
            <a:noAutofit/>
          </a:bodyPr>
          <a:lstStyle/>
          <a:p>
            <a:r>
              <a:rPr lang="en-US" sz="3600" dirty="0"/>
              <a:t>What has the Town done to date with this project?</a:t>
            </a:r>
            <a:br>
              <a:rPr lang="en-US" sz="3600" dirty="0"/>
            </a:br>
            <a:br>
              <a:rPr lang="en-US" dirty="0"/>
            </a:br>
            <a:endParaRPr lang="en-US" sz="3600" dirty="0"/>
          </a:p>
        </p:txBody>
      </p:sp>
      <p:sp>
        <p:nvSpPr>
          <p:cNvPr id="3" name="Subtitle 2">
            <a:extLst>
              <a:ext uri="{FF2B5EF4-FFF2-40B4-BE49-F238E27FC236}">
                <a16:creationId xmlns:a16="http://schemas.microsoft.com/office/drawing/2014/main" id="{3C9C3EF9-12B3-3571-BD1D-E4BB81EAD271}"/>
              </a:ext>
            </a:extLst>
          </p:cNvPr>
          <p:cNvSpPr>
            <a:spLocks noGrp="1"/>
          </p:cNvSpPr>
          <p:nvPr>
            <p:ph type="subTitle" idx="1"/>
          </p:nvPr>
        </p:nvSpPr>
        <p:spPr>
          <a:xfrm>
            <a:off x="589013" y="2227634"/>
            <a:ext cx="11227983" cy="3835822"/>
          </a:xfrm>
        </p:spPr>
        <p:txBody>
          <a:bodyPr anchor="t">
            <a:noAutofit/>
          </a:bodyPr>
          <a:lstStyle/>
          <a:p>
            <a:r>
              <a:rPr lang="en-US" b="1" dirty="0"/>
              <a:t>Fri 2/28/2025 10:00 AM - 11:00 AM</a:t>
            </a:r>
          </a:p>
          <a:p>
            <a:r>
              <a:rPr lang="en-US" i="0" dirty="0"/>
              <a:t>The Town had an initial meeting in the Town Manager’s Office with </a:t>
            </a:r>
            <a:r>
              <a:rPr lang="en-US" b="1" dirty="0"/>
              <a:t>East Point Energy Meeting - </a:t>
            </a:r>
            <a:r>
              <a:rPr lang="en-US" dirty="0"/>
              <a:t>Battery</a:t>
            </a:r>
            <a:r>
              <a:rPr lang="en-US" b="1" dirty="0"/>
              <a:t> Storage Facility</a:t>
            </a:r>
          </a:p>
          <a:p>
            <a:r>
              <a:rPr lang="en-US" b="1" dirty="0"/>
              <a:t>3/04/2025 </a:t>
            </a:r>
          </a:p>
          <a:p>
            <a:r>
              <a:rPr lang="en-US" i="0" dirty="0"/>
              <a:t>Tewksbury Select Board Introduction to Project and Hillman Energy Center, LLC</a:t>
            </a:r>
          </a:p>
          <a:p>
            <a:r>
              <a:rPr lang="en-US" b="1" dirty="0"/>
              <a:t>3/18/2025</a:t>
            </a:r>
          </a:p>
          <a:p>
            <a:r>
              <a:rPr lang="en-US" i="0" dirty="0"/>
              <a:t>Open house (Residents and Business within 0.5 Miles invited) 500 Properties. Roughly 50 residents attended Introduction to Project and Hillman Energy Center, LLC</a:t>
            </a:r>
          </a:p>
          <a:p>
            <a:endParaRPr lang="en-US" i="0" dirty="0"/>
          </a:p>
        </p:txBody>
      </p:sp>
      <p:pic>
        <p:nvPicPr>
          <p:cNvPr id="5" name="Picture 4" descr="A round yellow and black logo&#10;&#10;AI-generated content may be incorrect.">
            <a:extLst>
              <a:ext uri="{FF2B5EF4-FFF2-40B4-BE49-F238E27FC236}">
                <a16:creationId xmlns:a16="http://schemas.microsoft.com/office/drawing/2014/main" id="{6BE089B9-D1D2-8ED3-1ED1-754CB5ED27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7227" y="794544"/>
            <a:ext cx="1822765" cy="1831925"/>
          </a:xfrm>
          <a:prstGeom prst="rect">
            <a:avLst/>
          </a:prstGeom>
        </p:spPr>
      </p:pic>
    </p:spTree>
    <p:extLst>
      <p:ext uri="{BB962C8B-B14F-4D97-AF65-F5344CB8AC3E}">
        <p14:creationId xmlns:p14="http://schemas.microsoft.com/office/powerpoint/2010/main" val="4210982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15A3D4-53A2-E561-021B-4A8C6DCE1B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7AFE11-DCE7-6F6F-4F85-E38B8DB320CC}"/>
              </a:ext>
            </a:extLst>
          </p:cNvPr>
          <p:cNvSpPr>
            <a:spLocks noGrp="1"/>
          </p:cNvSpPr>
          <p:nvPr>
            <p:ph type="ctrTitle"/>
          </p:nvPr>
        </p:nvSpPr>
        <p:spPr>
          <a:xfrm>
            <a:off x="482008" y="900561"/>
            <a:ext cx="9294289" cy="1657814"/>
          </a:xfrm>
        </p:spPr>
        <p:txBody>
          <a:bodyPr anchor="t">
            <a:noAutofit/>
          </a:bodyPr>
          <a:lstStyle/>
          <a:p>
            <a:r>
              <a:rPr lang="en-US" sz="3600" dirty="0"/>
              <a:t>What has the Town done to date with this project?</a:t>
            </a:r>
            <a:br>
              <a:rPr lang="en-US" sz="3600" dirty="0"/>
            </a:br>
            <a:br>
              <a:rPr lang="en-US" dirty="0"/>
            </a:br>
            <a:endParaRPr lang="en-US" sz="3600" dirty="0"/>
          </a:p>
        </p:txBody>
      </p:sp>
      <p:sp>
        <p:nvSpPr>
          <p:cNvPr id="3" name="Subtitle 2">
            <a:extLst>
              <a:ext uri="{FF2B5EF4-FFF2-40B4-BE49-F238E27FC236}">
                <a16:creationId xmlns:a16="http://schemas.microsoft.com/office/drawing/2014/main" id="{6DCFFC4D-F6CA-4C1A-6A6F-7A4AE8C5F800}"/>
              </a:ext>
            </a:extLst>
          </p:cNvPr>
          <p:cNvSpPr>
            <a:spLocks noGrp="1"/>
          </p:cNvSpPr>
          <p:nvPr>
            <p:ph type="subTitle" idx="1"/>
          </p:nvPr>
        </p:nvSpPr>
        <p:spPr>
          <a:xfrm>
            <a:off x="589013" y="2227634"/>
            <a:ext cx="11227983" cy="3835822"/>
          </a:xfrm>
        </p:spPr>
        <p:txBody>
          <a:bodyPr anchor="t">
            <a:noAutofit/>
          </a:bodyPr>
          <a:lstStyle/>
          <a:p>
            <a:r>
              <a:rPr lang="en-US" b="1" i="0" dirty="0"/>
              <a:t>Thu 4/3/2025 9:00 AM - 11:00 AM</a:t>
            </a:r>
            <a:br>
              <a:rPr lang="en-US" b="1" i="0" dirty="0"/>
            </a:br>
            <a:r>
              <a:rPr lang="en-US" dirty="0"/>
              <a:t>Stand alone battery storage site visit in North Reading</a:t>
            </a:r>
          </a:p>
          <a:p>
            <a:r>
              <a:rPr lang="en-US" b="1" dirty="0"/>
              <a:t>Thu 4/3/2025 1:00 PM - 2:00 PM</a:t>
            </a:r>
            <a:br>
              <a:rPr lang="en-US" dirty="0"/>
            </a:br>
            <a:r>
              <a:rPr lang="en-US" dirty="0"/>
              <a:t>Battery Storage Facility Discussion [In-person] with Representatives from Emerald Court.</a:t>
            </a:r>
          </a:p>
          <a:p>
            <a:r>
              <a:rPr lang="en-US" b="1" dirty="0"/>
              <a:t>Thu 6/26/2025 10:00 AM - 11:00 AM</a:t>
            </a:r>
            <a:br>
              <a:rPr lang="en-US" dirty="0"/>
            </a:br>
            <a:r>
              <a:rPr lang="en-US" dirty="0"/>
              <a:t>Meeting with Emerald Court Trustees</a:t>
            </a:r>
          </a:p>
          <a:p>
            <a:r>
              <a:rPr lang="en-US" b="1" dirty="0"/>
              <a:t>Thu 10/16/2025</a:t>
            </a:r>
            <a:br>
              <a:rPr lang="en-US" b="1" dirty="0"/>
            </a:br>
            <a:r>
              <a:rPr lang="en-US" dirty="0"/>
              <a:t>Board of Health Presentation by MAHB regarding BESS Facilities and voted to set up a site assignment hearing for the BESS proposal.</a:t>
            </a:r>
            <a:br>
              <a:rPr lang="en-US" b="1" dirty="0"/>
            </a:br>
            <a:br>
              <a:rPr lang="en-US" b="1" dirty="0"/>
            </a:br>
            <a:endParaRPr lang="en-US" dirty="0"/>
          </a:p>
          <a:p>
            <a:br>
              <a:rPr lang="en-US" b="1" dirty="0"/>
            </a:br>
            <a:endParaRPr lang="en-US" i="0" dirty="0"/>
          </a:p>
        </p:txBody>
      </p:sp>
      <p:pic>
        <p:nvPicPr>
          <p:cNvPr id="5" name="Picture 4" descr="A round yellow and black logo&#10;&#10;AI-generated content may be incorrect.">
            <a:extLst>
              <a:ext uri="{FF2B5EF4-FFF2-40B4-BE49-F238E27FC236}">
                <a16:creationId xmlns:a16="http://schemas.microsoft.com/office/drawing/2014/main" id="{35118DE1-7999-B048-7C3F-E0521BE406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7227" y="794544"/>
            <a:ext cx="1822765" cy="1831925"/>
          </a:xfrm>
          <a:prstGeom prst="rect">
            <a:avLst/>
          </a:prstGeom>
        </p:spPr>
      </p:pic>
    </p:spTree>
    <p:extLst>
      <p:ext uri="{BB962C8B-B14F-4D97-AF65-F5344CB8AC3E}">
        <p14:creationId xmlns:p14="http://schemas.microsoft.com/office/powerpoint/2010/main" val="3894998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D7D49-DA20-FED2-DEAF-07FB6AB713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7D06DA-A614-0FBF-7B23-320A1BEEA7EC}"/>
              </a:ext>
            </a:extLst>
          </p:cNvPr>
          <p:cNvSpPr>
            <a:spLocks noGrp="1"/>
          </p:cNvSpPr>
          <p:nvPr>
            <p:ph type="ctrTitle"/>
          </p:nvPr>
        </p:nvSpPr>
        <p:spPr>
          <a:xfrm>
            <a:off x="482008" y="900561"/>
            <a:ext cx="9294289" cy="1657814"/>
          </a:xfrm>
        </p:spPr>
        <p:txBody>
          <a:bodyPr anchor="t">
            <a:noAutofit/>
          </a:bodyPr>
          <a:lstStyle/>
          <a:p>
            <a:r>
              <a:rPr lang="en-US" sz="3600" dirty="0"/>
              <a:t>What has the Town done to date with this project?</a:t>
            </a:r>
            <a:br>
              <a:rPr lang="en-US" sz="3600" dirty="0"/>
            </a:br>
            <a:br>
              <a:rPr lang="en-US" dirty="0"/>
            </a:br>
            <a:endParaRPr lang="en-US" sz="3600" dirty="0"/>
          </a:p>
        </p:txBody>
      </p:sp>
      <p:sp>
        <p:nvSpPr>
          <p:cNvPr id="3" name="Subtitle 2">
            <a:extLst>
              <a:ext uri="{FF2B5EF4-FFF2-40B4-BE49-F238E27FC236}">
                <a16:creationId xmlns:a16="http://schemas.microsoft.com/office/drawing/2014/main" id="{81B3088A-89A9-54C6-3E14-CEC402813682}"/>
              </a:ext>
            </a:extLst>
          </p:cNvPr>
          <p:cNvSpPr>
            <a:spLocks noGrp="1"/>
          </p:cNvSpPr>
          <p:nvPr>
            <p:ph type="subTitle" idx="1"/>
          </p:nvPr>
        </p:nvSpPr>
        <p:spPr>
          <a:xfrm>
            <a:off x="589013" y="2227634"/>
            <a:ext cx="11227983" cy="3835822"/>
          </a:xfrm>
        </p:spPr>
        <p:txBody>
          <a:bodyPr anchor="t">
            <a:noAutofit/>
          </a:bodyPr>
          <a:lstStyle/>
          <a:p>
            <a:r>
              <a:rPr lang="en-US" b="1" dirty="0"/>
              <a:t>Thu 10/29/2025</a:t>
            </a:r>
            <a:br>
              <a:rPr lang="en-US" b="1" dirty="0"/>
            </a:br>
            <a:r>
              <a:rPr lang="en-US" dirty="0"/>
              <a:t>Rescinded Site Assignment hearing and Scheduled Today’s Informational Session with intent to file as an intervening party.</a:t>
            </a:r>
            <a:br>
              <a:rPr lang="en-US" b="1" dirty="0"/>
            </a:br>
            <a:br>
              <a:rPr lang="en-US" b="1" dirty="0"/>
            </a:br>
            <a:endParaRPr lang="en-US" dirty="0"/>
          </a:p>
          <a:p>
            <a:br>
              <a:rPr lang="en-US" b="1" dirty="0"/>
            </a:br>
            <a:endParaRPr lang="en-US" i="0" dirty="0"/>
          </a:p>
        </p:txBody>
      </p:sp>
      <p:pic>
        <p:nvPicPr>
          <p:cNvPr id="5" name="Picture 4" descr="A round yellow and black logo&#10;&#10;AI-generated content may be incorrect.">
            <a:extLst>
              <a:ext uri="{FF2B5EF4-FFF2-40B4-BE49-F238E27FC236}">
                <a16:creationId xmlns:a16="http://schemas.microsoft.com/office/drawing/2014/main" id="{EDD6B596-56F6-B21E-7F81-C7EB232B2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7227" y="794544"/>
            <a:ext cx="1822765" cy="1831925"/>
          </a:xfrm>
          <a:prstGeom prst="rect">
            <a:avLst/>
          </a:prstGeom>
        </p:spPr>
      </p:pic>
    </p:spTree>
    <p:extLst>
      <p:ext uri="{BB962C8B-B14F-4D97-AF65-F5344CB8AC3E}">
        <p14:creationId xmlns:p14="http://schemas.microsoft.com/office/powerpoint/2010/main" val="1110694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7425D-DEAB-945E-EC5F-056F26C6A9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C6CA16-AA2C-33CD-E504-FF831F2BD40F}"/>
              </a:ext>
            </a:extLst>
          </p:cNvPr>
          <p:cNvSpPr>
            <a:spLocks noGrp="1"/>
          </p:cNvSpPr>
          <p:nvPr>
            <p:ph type="ctrTitle"/>
          </p:nvPr>
        </p:nvSpPr>
        <p:spPr>
          <a:xfrm>
            <a:off x="482008" y="900561"/>
            <a:ext cx="9294289" cy="1657814"/>
          </a:xfrm>
        </p:spPr>
        <p:txBody>
          <a:bodyPr anchor="t">
            <a:noAutofit/>
          </a:bodyPr>
          <a:lstStyle/>
          <a:p>
            <a:r>
              <a:rPr lang="en-US" sz="3600" dirty="0"/>
              <a:t>BESS Safety Standards and Regulations</a:t>
            </a:r>
            <a:br>
              <a:rPr lang="en-US" sz="3600" dirty="0"/>
            </a:br>
            <a:r>
              <a:rPr lang="en-US" sz="3600" b="0" i="1" dirty="0">
                <a:solidFill>
                  <a:schemeClr val="accent4">
                    <a:lumMod val="50000"/>
                  </a:schemeClr>
                </a:solidFill>
              </a:rPr>
              <a:t>NFPA 855 vs. UL9540</a:t>
            </a:r>
            <a:br>
              <a:rPr lang="en-US" sz="3600" dirty="0"/>
            </a:br>
            <a:endParaRPr lang="en-US" sz="3200" b="0" i="1" dirty="0">
              <a:solidFill>
                <a:schemeClr val="accent4">
                  <a:lumMod val="50000"/>
                </a:schemeClr>
              </a:solidFill>
            </a:endParaRPr>
          </a:p>
        </p:txBody>
      </p:sp>
      <p:sp>
        <p:nvSpPr>
          <p:cNvPr id="3" name="Subtitle 2">
            <a:extLst>
              <a:ext uri="{FF2B5EF4-FFF2-40B4-BE49-F238E27FC236}">
                <a16:creationId xmlns:a16="http://schemas.microsoft.com/office/drawing/2014/main" id="{648C20C5-3C8C-41FC-D714-6BE58373D273}"/>
              </a:ext>
            </a:extLst>
          </p:cNvPr>
          <p:cNvSpPr>
            <a:spLocks noGrp="1"/>
          </p:cNvSpPr>
          <p:nvPr>
            <p:ph type="subTitle" idx="1"/>
          </p:nvPr>
        </p:nvSpPr>
        <p:spPr>
          <a:xfrm>
            <a:off x="482009" y="2718868"/>
            <a:ext cx="11227983" cy="3025328"/>
          </a:xfrm>
        </p:spPr>
        <p:txBody>
          <a:bodyPr anchor="t">
            <a:noAutofit/>
          </a:bodyPr>
          <a:lstStyle/>
          <a:p>
            <a:r>
              <a:rPr lang="en-US" sz="2800" b="1" i="0" dirty="0"/>
              <a:t>NFPA 855 – Standard for the Installation of Stationary Energy Storage Systems</a:t>
            </a:r>
          </a:p>
          <a:p>
            <a:pPr>
              <a:lnSpc>
                <a:spcPct val="100000"/>
              </a:lnSpc>
            </a:pPr>
            <a:r>
              <a:rPr lang="en-US" sz="2800" i="0" dirty="0"/>
              <a:t>NFPA 855 provides the installation, siting, spacing, fire protection, and emergency response requirements for BESS. </a:t>
            </a:r>
            <a:r>
              <a:rPr lang="en-US" sz="2800" b="1" i="0" dirty="0"/>
              <a:t>It is the primary code that dictates how systems must be designed and placed to minimize fire and explosion risks.</a:t>
            </a:r>
          </a:p>
          <a:p>
            <a:pPr marL="342900" indent="-342900">
              <a:lnSpc>
                <a:spcPct val="100000"/>
              </a:lnSpc>
              <a:buFont typeface="Arial" panose="020B0604020202020204" pitchFamily="34" charset="0"/>
              <a:buChar char="•"/>
            </a:pPr>
            <a:endParaRPr lang="en-US" sz="2400" dirty="0"/>
          </a:p>
        </p:txBody>
      </p:sp>
      <p:pic>
        <p:nvPicPr>
          <p:cNvPr id="5" name="Picture 4" descr="A round yellow and black logo&#10;&#10;AI-generated content may be incorrect.">
            <a:extLst>
              <a:ext uri="{FF2B5EF4-FFF2-40B4-BE49-F238E27FC236}">
                <a16:creationId xmlns:a16="http://schemas.microsoft.com/office/drawing/2014/main" id="{0759E044-388D-6CC2-CE63-AE7F6C17D8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7227" y="794544"/>
            <a:ext cx="1822765" cy="1831925"/>
          </a:xfrm>
          <a:prstGeom prst="rect">
            <a:avLst/>
          </a:prstGeom>
        </p:spPr>
      </p:pic>
    </p:spTree>
    <p:extLst>
      <p:ext uri="{BB962C8B-B14F-4D97-AF65-F5344CB8AC3E}">
        <p14:creationId xmlns:p14="http://schemas.microsoft.com/office/powerpoint/2010/main" val="2657002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BADC5-EDC6-E3E4-3F03-124ECC7E67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D3D80C-176A-53EA-A989-A495E0E05472}"/>
              </a:ext>
            </a:extLst>
          </p:cNvPr>
          <p:cNvSpPr>
            <a:spLocks noGrp="1"/>
          </p:cNvSpPr>
          <p:nvPr>
            <p:ph type="ctrTitle"/>
          </p:nvPr>
        </p:nvSpPr>
        <p:spPr>
          <a:xfrm>
            <a:off x="482008" y="900561"/>
            <a:ext cx="9294289" cy="1657814"/>
          </a:xfrm>
        </p:spPr>
        <p:txBody>
          <a:bodyPr anchor="t">
            <a:noAutofit/>
          </a:bodyPr>
          <a:lstStyle/>
          <a:p>
            <a:r>
              <a:rPr lang="en-US" sz="3600" dirty="0"/>
              <a:t>BESS Safety Standards and Regulations</a:t>
            </a:r>
            <a:br>
              <a:rPr lang="en-US" sz="3600" dirty="0"/>
            </a:br>
            <a:r>
              <a:rPr lang="en-US" sz="3600" b="0" i="1" dirty="0">
                <a:solidFill>
                  <a:schemeClr val="accent4">
                    <a:lumMod val="50000"/>
                  </a:schemeClr>
                </a:solidFill>
              </a:rPr>
              <a:t>NFPA 855 vs. UL9540</a:t>
            </a:r>
            <a:br>
              <a:rPr lang="en-US" sz="3600" dirty="0"/>
            </a:br>
            <a:endParaRPr lang="en-US" sz="3200" b="0" i="1" dirty="0">
              <a:solidFill>
                <a:schemeClr val="accent4">
                  <a:lumMod val="50000"/>
                </a:schemeClr>
              </a:solidFill>
            </a:endParaRPr>
          </a:p>
        </p:txBody>
      </p:sp>
      <p:sp>
        <p:nvSpPr>
          <p:cNvPr id="3" name="Subtitle 2">
            <a:extLst>
              <a:ext uri="{FF2B5EF4-FFF2-40B4-BE49-F238E27FC236}">
                <a16:creationId xmlns:a16="http://schemas.microsoft.com/office/drawing/2014/main" id="{173D4081-8356-8BFD-B7DA-4CB415FAA1EC}"/>
              </a:ext>
            </a:extLst>
          </p:cNvPr>
          <p:cNvSpPr>
            <a:spLocks noGrp="1"/>
          </p:cNvSpPr>
          <p:nvPr>
            <p:ph type="subTitle" idx="1"/>
          </p:nvPr>
        </p:nvSpPr>
        <p:spPr>
          <a:xfrm>
            <a:off x="482009" y="2718868"/>
            <a:ext cx="11227983" cy="3025328"/>
          </a:xfrm>
        </p:spPr>
        <p:txBody>
          <a:bodyPr anchor="t">
            <a:noAutofit/>
          </a:bodyPr>
          <a:lstStyle/>
          <a:p>
            <a:r>
              <a:rPr lang="en-US" sz="2800" b="1" i="0" dirty="0"/>
              <a:t>UL 9540 – Energy Storage Systems and Equipment</a:t>
            </a:r>
            <a:endParaRPr lang="en-US" sz="2800" i="0" dirty="0"/>
          </a:p>
          <a:p>
            <a:r>
              <a:rPr lang="en-US" sz="2800" i="0" dirty="0"/>
              <a:t>UL 9540 is a </a:t>
            </a:r>
            <a:r>
              <a:rPr lang="en-US" sz="2800" b="1" i="0" dirty="0"/>
              <a:t>system-level safety certification</a:t>
            </a:r>
            <a:r>
              <a:rPr lang="en-US" sz="2800" i="0" dirty="0"/>
              <a:t>. It evaluates an energy storage system as a whole (battery modules, enclosures, BMS, inverters, thermal controls) to confirm it meets established safety performance criteria.</a:t>
            </a:r>
          </a:p>
          <a:p>
            <a:pPr marL="342900" indent="-342900">
              <a:lnSpc>
                <a:spcPct val="100000"/>
              </a:lnSpc>
              <a:buFont typeface="Arial" panose="020B0604020202020204" pitchFamily="34" charset="0"/>
              <a:buChar char="•"/>
            </a:pPr>
            <a:endParaRPr lang="en-US" sz="2400" dirty="0"/>
          </a:p>
        </p:txBody>
      </p:sp>
      <p:pic>
        <p:nvPicPr>
          <p:cNvPr id="5" name="Picture 4" descr="A round yellow and black logo&#10;&#10;AI-generated content may be incorrect.">
            <a:extLst>
              <a:ext uri="{FF2B5EF4-FFF2-40B4-BE49-F238E27FC236}">
                <a16:creationId xmlns:a16="http://schemas.microsoft.com/office/drawing/2014/main" id="{1820B2DB-4A49-A6EC-9273-64D69C21EA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7227" y="794544"/>
            <a:ext cx="1822765" cy="1831925"/>
          </a:xfrm>
          <a:prstGeom prst="rect">
            <a:avLst/>
          </a:prstGeom>
        </p:spPr>
      </p:pic>
    </p:spTree>
    <p:extLst>
      <p:ext uri="{BB962C8B-B14F-4D97-AF65-F5344CB8AC3E}">
        <p14:creationId xmlns:p14="http://schemas.microsoft.com/office/powerpoint/2010/main" val="2729236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98257-03D0-51ED-A670-CDEB36F754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8542B9-A345-A770-827B-CE10F166FB8F}"/>
              </a:ext>
            </a:extLst>
          </p:cNvPr>
          <p:cNvSpPr>
            <a:spLocks noGrp="1"/>
          </p:cNvSpPr>
          <p:nvPr>
            <p:ph type="ctrTitle"/>
          </p:nvPr>
        </p:nvSpPr>
        <p:spPr>
          <a:xfrm>
            <a:off x="482008" y="900561"/>
            <a:ext cx="9294289" cy="1657814"/>
          </a:xfrm>
        </p:spPr>
        <p:txBody>
          <a:bodyPr anchor="t">
            <a:noAutofit/>
          </a:bodyPr>
          <a:lstStyle/>
          <a:p>
            <a:r>
              <a:rPr lang="en-US" sz="3600" dirty="0"/>
              <a:t>BESS Safety Standards and Regulations</a:t>
            </a:r>
            <a:br>
              <a:rPr lang="en-US" sz="3600" dirty="0"/>
            </a:br>
            <a:r>
              <a:rPr lang="en-US" sz="3600" b="0" i="1" dirty="0">
                <a:solidFill>
                  <a:schemeClr val="accent4">
                    <a:lumMod val="50000"/>
                  </a:schemeClr>
                </a:solidFill>
              </a:rPr>
              <a:t>UL9540A</a:t>
            </a:r>
            <a:br>
              <a:rPr lang="en-US" sz="3600" dirty="0"/>
            </a:br>
            <a:endParaRPr lang="en-US" sz="3200" b="0" i="1" dirty="0">
              <a:solidFill>
                <a:schemeClr val="accent4">
                  <a:lumMod val="50000"/>
                </a:schemeClr>
              </a:solidFill>
            </a:endParaRPr>
          </a:p>
        </p:txBody>
      </p:sp>
      <p:sp>
        <p:nvSpPr>
          <p:cNvPr id="3" name="Subtitle 2">
            <a:extLst>
              <a:ext uri="{FF2B5EF4-FFF2-40B4-BE49-F238E27FC236}">
                <a16:creationId xmlns:a16="http://schemas.microsoft.com/office/drawing/2014/main" id="{97EB9D31-A749-BA2E-CE82-3BB1EDF4FB97}"/>
              </a:ext>
            </a:extLst>
          </p:cNvPr>
          <p:cNvSpPr>
            <a:spLocks noGrp="1"/>
          </p:cNvSpPr>
          <p:nvPr>
            <p:ph type="subTitle" idx="1"/>
          </p:nvPr>
        </p:nvSpPr>
        <p:spPr>
          <a:xfrm>
            <a:off x="482008" y="2353108"/>
            <a:ext cx="5357959" cy="3025328"/>
          </a:xfrm>
        </p:spPr>
        <p:txBody>
          <a:bodyPr anchor="t">
            <a:noAutofit/>
          </a:bodyPr>
          <a:lstStyle/>
          <a:p>
            <a:r>
              <a:rPr lang="en-US" b="1" i="0"/>
              <a:t>UL 9540A – Test Method for Evaluating Thermal Runaway and Fire Propagation</a:t>
            </a:r>
          </a:p>
          <a:p>
            <a:r>
              <a:rPr lang="en-US" i="0"/>
              <a:t>UL 9540A is a destructive testing method that measures how a system behaves during thermal runaway, including fire spread, gas production, heat release, and explosion potential. It provides the scientific data needed to justify safety distances, venting, and mitigation.</a:t>
            </a:r>
          </a:p>
          <a:p>
            <a:pPr marL="342900" indent="-342900">
              <a:lnSpc>
                <a:spcPct val="100000"/>
              </a:lnSpc>
              <a:buFont typeface="Arial" panose="020B0604020202020204" pitchFamily="34" charset="0"/>
              <a:buChar char="•"/>
            </a:pPr>
            <a:endParaRPr lang="en-US" sz="2400" dirty="0"/>
          </a:p>
        </p:txBody>
      </p:sp>
      <p:pic>
        <p:nvPicPr>
          <p:cNvPr id="5" name="Picture 4" descr="A round yellow and black logo&#10;&#10;AI-generated content may be incorrect.">
            <a:extLst>
              <a:ext uri="{FF2B5EF4-FFF2-40B4-BE49-F238E27FC236}">
                <a16:creationId xmlns:a16="http://schemas.microsoft.com/office/drawing/2014/main" id="{9C5D932C-CB2D-45F4-3075-671BED842A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0466" y="794544"/>
            <a:ext cx="1649526" cy="1657815"/>
          </a:xfrm>
          <a:prstGeom prst="rect">
            <a:avLst/>
          </a:prstGeom>
        </p:spPr>
      </p:pic>
      <p:pic>
        <p:nvPicPr>
          <p:cNvPr id="4" name="Online Media 3" title="HiTHIUM - World's First All Open-Door Fire Test">
            <a:hlinkClick r:id="" action="ppaction://media"/>
            <a:extLst>
              <a:ext uri="{FF2B5EF4-FFF2-40B4-BE49-F238E27FC236}">
                <a16:creationId xmlns:a16="http://schemas.microsoft.com/office/drawing/2014/main" id="{32113DDC-B36D-68CD-2338-7759C07473CD}"/>
              </a:ext>
            </a:extLst>
          </p:cNvPr>
          <p:cNvPicPr>
            <a:picLocks noRot="1" noChangeAspect="1"/>
          </p:cNvPicPr>
          <p:nvPr>
            <a:videoFile r:link="rId1"/>
          </p:nvPr>
        </p:nvPicPr>
        <p:blipFill>
          <a:blip r:embed="rId4"/>
          <a:stretch>
            <a:fillRect/>
          </a:stretch>
        </p:blipFill>
        <p:spPr>
          <a:xfrm>
            <a:off x="5726349" y="2644847"/>
            <a:ext cx="6069013" cy="3429000"/>
          </a:xfrm>
          <a:prstGeom prst="rect">
            <a:avLst/>
          </a:prstGeom>
        </p:spPr>
      </p:pic>
    </p:spTree>
    <p:extLst>
      <p:ext uri="{BB962C8B-B14F-4D97-AF65-F5344CB8AC3E}">
        <p14:creationId xmlns:p14="http://schemas.microsoft.com/office/powerpoint/2010/main" val="181557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78628-B742-3605-E50E-001F80C24F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C049EC-4D59-2332-DB87-A5B7E37368C1}"/>
              </a:ext>
            </a:extLst>
          </p:cNvPr>
          <p:cNvSpPr>
            <a:spLocks noGrp="1"/>
          </p:cNvSpPr>
          <p:nvPr>
            <p:ph type="ctrTitle"/>
          </p:nvPr>
        </p:nvSpPr>
        <p:spPr>
          <a:xfrm>
            <a:off x="482008" y="900561"/>
            <a:ext cx="9294289" cy="1657814"/>
          </a:xfrm>
        </p:spPr>
        <p:txBody>
          <a:bodyPr anchor="t">
            <a:noAutofit/>
          </a:bodyPr>
          <a:lstStyle/>
          <a:p>
            <a:r>
              <a:rPr lang="en-US" sz="3600" dirty="0"/>
              <a:t>BESS Safety Standards and Regulations</a:t>
            </a:r>
            <a:br>
              <a:rPr lang="en-US" sz="3600" dirty="0"/>
            </a:br>
            <a:r>
              <a:rPr lang="en-US" sz="3600" b="0" i="1" dirty="0">
                <a:solidFill>
                  <a:schemeClr val="accent4">
                    <a:lumMod val="50000"/>
                  </a:schemeClr>
                </a:solidFill>
              </a:rPr>
              <a:t>Fire Departments Use these Standards to:</a:t>
            </a:r>
            <a:br>
              <a:rPr lang="en-US" sz="3600" dirty="0"/>
            </a:br>
            <a:endParaRPr lang="en-US" sz="3200" b="0" i="1" dirty="0">
              <a:solidFill>
                <a:schemeClr val="accent4">
                  <a:lumMod val="50000"/>
                </a:schemeClr>
              </a:solidFill>
            </a:endParaRPr>
          </a:p>
        </p:txBody>
      </p:sp>
      <p:sp>
        <p:nvSpPr>
          <p:cNvPr id="3" name="Subtitle 2">
            <a:extLst>
              <a:ext uri="{FF2B5EF4-FFF2-40B4-BE49-F238E27FC236}">
                <a16:creationId xmlns:a16="http://schemas.microsoft.com/office/drawing/2014/main" id="{215CCF82-4ED9-1F98-2922-DBC09DA0C903}"/>
              </a:ext>
            </a:extLst>
          </p:cNvPr>
          <p:cNvSpPr>
            <a:spLocks noGrp="1"/>
          </p:cNvSpPr>
          <p:nvPr>
            <p:ph type="subTitle" idx="1"/>
          </p:nvPr>
        </p:nvSpPr>
        <p:spPr>
          <a:xfrm>
            <a:off x="482008" y="2290311"/>
            <a:ext cx="11227983" cy="4018629"/>
          </a:xfrm>
        </p:spPr>
        <p:txBody>
          <a:bodyPr anchor="t">
            <a:noAutofit/>
          </a:bodyPr>
          <a:lstStyle/>
          <a:p>
            <a:pPr marL="342900" lvl="0" indent="-342900">
              <a:buFont typeface="Arial" panose="020B0604020202020204" pitchFamily="34" charset="0"/>
              <a:buChar char="•"/>
            </a:pPr>
            <a:r>
              <a:rPr lang="en-US" i="0" dirty="0"/>
              <a:t>Require </a:t>
            </a:r>
            <a:r>
              <a:rPr lang="en-US" b="1" i="0" dirty="0"/>
              <a:t>NFPA 855 compliance documentation</a:t>
            </a:r>
            <a:r>
              <a:rPr lang="en-US" i="0" dirty="0"/>
              <a:t> for site layout, separation distances, detection systems, fire suppression, and hazard mitigation.</a:t>
            </a:r>
          </a:p>
          <a:p>
            <a:pPr marL="342900" lvl="0" indent="-342900">
              <a:buFont typeface="Arial" panose="020B0604020202020204" pitchFamily="34" charset="0"/>
              <a:buChar char="•"/>
            </a:pPr>
            <a:r>
              <a:rPr lang="en-US" i="0" dirty="0"/>
              <a:t>Require proof of </a:t>
            </a:r>
            <a:r>
              <a:rPr lang="en-US" b="1" i="0" dirty="0"/>
              <a:t>UL 9540 certification</a:t>
            </a:r>
            <a:r>
              <a:rPr lang="en-US" i="0" dirty="0"/>
              <a:t> for the exact system being installed.</a:t>
            </a:r>
          </a:p>
          <a:p>
            <a:pPr marL="342900" lvl="0" indent="-342900">
              <a:buFont typeface="Arial" panose="020B0604020202020204" pitchFamily="34" charset="0"/>
              <a:buChar char="•"/>
            </a:pPr>
            <a:r>
              <a:rPr lang="en-US" i="0" dirty="0"/>
              <a:t>Require </a:t>
            </a:r>
            <a:r>
              <a:rPr lang="en-US" b="1" i="0" dirty="0"/>
              <a:t>UL 9540A test reports</a:t>
            </a:r>
            <a:r>
              <a:rPr lang="en-US" i="0" dirty="0"/>
              <a:t> to validate proposed separation distances, venting strategies, and protection against thermal runaway.</a:t>
            </a:r>
          </a:p>
          <a:p>
            <a:pPr marL="342900" lvl="0" indent="-342900">
              <a:buFont typeface="Arial" panose="020B0604020202020204" pitchFamily="34" charset="0"/>
              <a:buChar char="•"/>
            </a:pPr>
            <a:r>
              <a:rPr lang="en-US" i="0" dirty="0"/>
              <a:t>Ensure that the system design addresses fire department access, roadway clearance, staging areas, and fire lanes.</a:t>
            </a:r>
          </a:p>
          <a:p>
            <a:pPr marL="342900" lvl="0" indent="-342900">
              <a:buFont typeface="Arial" panose="020B0604020202020204" pitchFamily="34" charset="0"/>
              <a:buChar char="•"/>
            </a:pPr>
            <a:r>
              <a:rPr lang="en-US" i="0" dirty="0"/>
              <a:t>Essentially NFPA 855 is the enforcing and application layer, translating UL test results into code-compliant installation and operational rules.</a:t>
            </a:r>
          </a:p>
          <a:p>
            <a:pPr marL="342900" indent="-342900">
              <a:lnSpc>
                <a:spcPct val="100000"/>
              </a:lnSpc>
              <a:buFont typeface="Arial" panose="020B0604020202020204" pitchFamily="34" charset="0"/>
              <a:buChar char="•"/>
            </a:pPr>
            <a:endParaRPr lang="en-US" sz="2400" dirty="0"/>
          </a:p>
        </p:txBody>
      </p:sp>
      <p:pic>
        <p:nvPicPr>
          <p:cNvPr id="5" name="Picture 4" descr="A round yellow and black logo&#10;&#10;AI-generated content may be incorrect.">
            <a:extLst>
              <a:ext uri="{FF2B5EF4-FFF2-40B4-BE49-F238E27FC236}">
                <a16:creationId xmlns:a16="http://schemas.microsoft.com/office/drawing/2014/main" id="{FC8068EE-1909-635D-339E-1F9CBCFCFB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1329" y="804936"/>
            <a:ext cx="1411626" cy="1418720"/>
          </a:xfrm>
          <a:prstGeom prst="rect">
            <a:avLst/>
          </a:prstGeom>
        </p:spPr>
      </p:pic>
    </p:spTree>
    <p:extLst>
      <p:ext uri="{BB962C8B-B14F-4D97-AF65-F5344CB8AC3E}">
        <p14:creationId xmlns:p14="http://schemas.microsoft.com/office/powerpoint/2010/main" val="1208664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392526A-2D94-4641-7D8A-03C5FC985E0E}"/>
            </a:ext>
          </a:extLst>
        </p:cNvPr>
        <p:cNvGrpSpPr/>
        <p:nvPr/>
      </p:nvGrpSpPr>
      <p:grpSpPr>
        <a:xfrm>
          <a:off x="0" y="0"/>
          <a:ext cx="0" cy="0"/>
          <a:chOff x="0" y="0"/>
          <a:chExt cx="0" cy="0"/>
        </a:xfrm>
      </p:grpSpPr>
      <p:sp>
        <p:nvSpPr>
          <p:cNvPr id="22" name="Freeform: Shape 21">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4" name="Rectangle 23">
            <a:extLst>
              <a:ext uri="{FF2B5EF4-FFF2-40B4-BE49-F238E27FC236}">
                <a16:creationId xmlns:a16="http://schemas.microsoft.com/office/drawing/2014/main" id="{34C0330F-1D4F-4552-B799-615DD237B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2B48A37-CDE2-A2E1-5856-8D7115187B44}"/>
              </a:ext>
            </a:extLst>
          </p:cNvPr>
          <p:cNvSpPr>
            <a:spLocks noGrp="1"/>
          </p:cNvSpPr>
          <p:nvPr>
            <p:ph type="ctrTitle"/>
          </p:nvPr>
        </p:nvSpPr>
        <p:spPr>
          <a:xfrm>
            <a:off x="639111" y="838459"/>
            <a:ext cx="9508009" cy="1044020"/>
          </a:xfrm>
        </p:spPr>
        <p:txBody>
          <a:bodyPr vert="horz" lIns="91440" tIns="45720" rIns="91440" bIns="45720" rtlCol="0" anchor="t">
            <a:normAutofit fontScale="90000"/>
          </a:bodyPr>
          <a:lstStyle/>
          <a:p>
            <a:pPr>
              <a:lnSpc>
                <a:spcPct val="90000"/>
              </a:lnSpc>
            </a:pPr>
            <a:r>
              <a:rPr lang="en-US" sz="4000" b="1" kern="1200" dirty="0">
                <a:solidFill>
                  <a:schemeClr val="tx1"/>
                </a:solidFill>
                <a:latin typeface="+mj-lt"/>
                <a:ea typeface="+mj-ea"/>
                <a:cs typeface="+mj-cs"/>
              </a:rPr>
              <a:t>BESS Safety Standards and Regulations</a:t>
            </a:r>
            <a:br>
              <a:rPr lang="en-US" sz="3100" b="1" kern="1200" dirty="0">
                <a:solidFill>
                  <a:schemeClr val="tx1"/>
                </a:solidFill>
                <a:latin typeface="+mj-lt"/>
                <a:ea typeface="+mj-ea"/>
                <a:cs typeface="+mj-cs"/>
              </a:rPr>
            </a:br>
            <a:r>
              <a:rPr lang="en-US" sz="3100" b="0" i="1" dirty="0">
                <a:solidFill>
                  <a:schemeClr val="accent4">
                    <a:lumMod val="50000"/>
                  </a:schemeClr>
                </a:solidFill>
              </a:rPr>
              <a:t>Determining Safe Siting and Separation Distances</a:t>
            </a:r>
            <a:br>
              <a:rPr lang="en-US" sz="3100" b="1" kern="1200" dirty="0">
                <a:solidFill>
                  <a:schemeClr val="tx1"/>
                </a:solidFill>
                <a:latin typeface="+mj-lt"/>
                <a:ea typeface="+mj-ea"/>
                <a:cs typeface="+mj-cs"/>
              </a:rPr>
            </a:br>
            <a:endParaRPr lang="en-US" sz="3100" b="1" i="1" kern="1200" dirty="0">
              <a:solidFill>
                <a:schemeClr val="tx1"/>
              </a:solidFill>
              <a:latin typeface="+mj-lt"/>
              <a:ea typeface="+mj-ea"/>
              <a:cs typeface="+mj-cs"/>
            </a:endParaRPr>
          </a:p>
        </p:txBody>
      </p:sp>
      <p:sp>
        <p:nvSpPr>
          <p:cNvPr id="26" name="Freeform: Shape 25">
            <a:extLst>
              <a:ext uri="{FF2B5EF4-FFF2-40B4-BE49-F238E27FC236}">
                <a16:creationId xmlns:a16="http://schemas.microsoft.com/office/drawing/2014/main" id="{0F583F60-6F8B-B498-CB88-B1AA0648AC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itle 2">
            <a:extLst>
              <a:ext uri="{FF2B5EF4-FFF2-40B4-BE49-F238E27FC236}">
                <a16:creationId xmlns:a16="http://schemas.microsoft.com/office/drawing/2014/main" id="{31F3A3DB-D4EC-A500-5ABC-B0724A362732}"/>
              </a:ext>
            </a:extLst>
          </p:cNvPr>
          <p:cNvSpPr>
            <a:spLocks noGrp="1"/>
          </p:cNvSpPr>
          <p:nvPr>
            <p:ph type="subTitle" idx="1"/>
          </p:nvPr>
        </p:nvSpPr>
        <p:spPr>
          <a:xfrm>
            <a:off x="768485" y="1882479"/>
            <a:ext cx="5839708" cy="4924043"/>
          </a:xfrm>
        </p:spPr>
        <p:txBody>
          <a:bodyPr vert="horz" lIns="91440" tIns="45720" rIns="91440" bIns="45720" rtlCol="0">
            <a:normAutofit/>
          </a:bodyPr>
          <a:lstStyle/>
          <a:p>
            <a:pPr>
              <a:lnSpc>
                <a:spcPct val="100000"/>
              </a:lnSpc>
            </a:pPr>
            <a:r>
              <a:rPr lang="en-US" sz="2000" i="0" dirty="0"/>
              <a:t>NFPA 855 provides the baseline siting rules, but UL 9540A data gives the fire department the evidence to determine if:</a:t>
            </a:r>
          </a:p>
          <a:p>
            <a:pPr marL="342900" lvl="0" indent="-228600">
              <a:lnSpc>
                <a:spcPct val="100000"/>
              </a:lnSpc>
              <a:buFont typeface="Arial" panose="020B0604020202020204" pitchFamily="34" charset="0"/>
              <a:buChar char="•"/>
            </a:pPr>
            <a:r>
              <a:rPr lang="en-US" sz="2000" i="0" dirty="0"/>
              <a:t>Containers or racks need greater spacing than the minimum.</a:t>
            </a:r>
          </a:p>
          <a:p>
            <a:pPr marL="342900" lvl="0" indent="-228600">
              <a:lnSpc>
                <a:spcPct val="100000"/>
              </a:lnSpc>
              <a:buFont typeface="Arial" panose="020B0604020202020204" pitchFamily="34" charset="0"/>
              <a:buChar char="•"/>
            </a:pPr>
            <a:r>
              <a:rPr lang="en-US" sz="2000" i="0" dirty="0"/>
              <a:t>Explosion vents, gas exhaust systems, or barriers must be added.</a:t>
            </a:r>
          </a:p>
          <a:p>
            <a:pPr marL="342900" lvl="0" indent="-228600">
              <a:lnSpc>
                <a:spcPct val="100000"/>
              </a:lnSpc>
              <a:buFont typeface="Arial" panose="020B0604020202020204" pitchFamily="34" charset="0"/>
              <a:buChar char="•"/>
            </a:pPr>
            <a:r>
              <a:rPr lang="en-US" sz="2000" i="0" dirty="0"/>
              <a:t>The BESS location presents risks to adjacent homes, critical infrastructure, or community spaces.</a:t>
            </a:r>
          </a:p>
          <a:p>
            <a:pPr indent="-228600">
              <a:lnSpc>
                <a:spcPct val="100000"/>
              </a:lnSpc>
              <a:buFont typeface="Arial" panose="020B0604020202020204" pitchFamily="34" charset="0"/>
              <a:buChar char="•"/>
            </a:pPr>
            <a:r>
              <a:rPr lang="en-US" sz="2000" i="0" dirty="0"/>
              <a:t>Fire departments use these standards together to prevent fire spread, limit explosion hazards, and protect nearby properties.</a:t>
            </a:r>
          </a:p>
          <a:p>
            <a:pPr marL="342900" indent="-228600">
              <a:lnSpc>
                <a:spcPct val="100000"/>
              </a:lnSpc>
              <a:buFont typeface="Arial" panose="020B0604020202020204" pitchFamily="34" charset="0"/>
              <a:buChar char="•"/>
            </a:pPr>
            <a:endParaRPr lang="en-US" sz="1500" dirty="0"/>
          </a:p>
        </p:txBody>
      </p:sp>
      <p:pic>
        <p:nvPicPr>
          <p:cNvPr id="5" name="Picture 4" descr="A round yellow and black logo&#10;&#10;AI-generated content may be incorrect.">
            <a:extLst>
              <a:ext uri="{FF2B5EF4-FFF2-40B4-BE49-F238E27FC236}">
                <a16:creationId xmlns:a16="http://schemas.microsoft.com/office/drawing/2014/main" id="{A0AB9F04-0EF0-1667-C061-0E8CFD5C9C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120" y="773650"/>
            <a:ext cx="1523672" cy="1531328"/>
          </a:xfrm>
          <a:prstGeom prst="rect">
            <a:avLst/>
          </a:prstGeom>
        </p:spPr>
      </p:pic>
      <p:pic>
        <p:nvPicPr>
          <p:cNvPr id="8" name="Picture 7">
            <a:extLst>
              <a:ext uri="{FF2B5EF4-FFF2-40B4-BE49-F238E27FC236}">
                <a16:creationId xmlns:a16="http://schemas.microsoft.com/office/drawing/2014/main" id="{CE14868E-190E-BDC3-3A4E-585DE266C613}"/>
              </a:ext>
            </a:extLst>
          </p:cNvPr>
          <p:cNvPicPr>
            <a:picLocks noChangeAspect="1"/>
          </p:cNvPicPr>
          <p:nvPr/>
        </p:nvPicPr>
        <p:blipFill>
          <a:blip r:embed="rId3"/>
          <a:stretch>
            <a:fillRect/>
          </a:stretch>
        </p:blipFill>
        <p:spPr>
          <a:xfrm>
            <a:off x="6838545" y="2421259"/>
            <a:ext cx="4832247" cy="4385264"/>
          </a:xfrm>
          <a:prstGeom prst="rect">
            <a:avLst/>
          </a:prstGeom>
        </p:spPr>
      </p:pic>
    </p:spTree>
    <p:extLst>
      <p:ext uri="{BB962C8B-B14F-4D97-AF65-F5344CB8AC3E}">
        <p14:creationId xmlns:p14="http://schemas.microsoft.com/office/powerpoint/2010/main" val="2066980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6B52AA-A3FD-F70B-7345-8FEF91E5BC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F39C5F-0ABD-56A2-1DDF-4E0817DCF613}"/>
              </a:ext>
            </a:extLst>
          </p:cNvPr>
          <p:cNvSpPr>
            <a:spLocks noGrp="1"/>
          </p:cNvSpPr>
          <p:nvPr>
            <p:ph type="ctrTitle"/>
          </p:nvPr>
        </p:nvSpPr>
        <p:spPr>
          <a:xfrm>
            <a:off x="482008" y="900561"/>
            <a:ext cx="9294289" cy="1657814"/>
          </a:xfrm>
        </p:spPr>
        <p:txBody>
          <a:bodyPr anchor="t">
            <a:noAutofit/>
          </a:bodyPr>
          <a:lstStyle/>
          <a:p>
            <a:r>
              <a:rPr lang="en-US" sz="3600" dirty="0"/>
              <a:t>BESS Safety Standards and Regulations</a:t>
            </a:r>
            <a:br>
              <a:rPr lang="en-US" sz="3600" dirty="0"/>
            </a:br>
            <a:r>
              <a:rPr lang="en-US" sz="3600" b="0" i="1" dirty="0">
                <a:solidFill>
                  <a:schemeClr val="accent4">
                    <a:lumMod val="50000"/>
                  </a:schemeClr>
                </a:solidFill>
              </a:rPr>
              <a:t>Requiring Fire Protection and Detection Systems</a:t>
            </a:r>
            <a:br>
              <a:rPr lang="en-US" sz="3600" dirty="0"/>
            </a:br>
            <a:endParaRPr lang="en-US" sz="3200" b="0" i="1" dirty="0">
              <a:solidFill>
                <a:schemeClr val="accent4">
                  <a:lumMod val="50000"/>
                </a:schemeClr>
              </a:solidFill>
            </a:endParaRPr>
          </a:p>
        </p:txBody>
      </p:sp>
      <p:sp>
        <p:nvSpPr>
          <p:cNvPr id="3" name="Subtitle 2">
            <a:extLst>
              <a:ext uri="{FF2B5EF4-FFF2-40B4-BE49-F238E27FC236}">
                <a16:creationId xmlns:a16="http://schemas.microsoft.com/office/drawing/2014/main" id="{D108DDDD-6CEF-0D31-C438-2166ABB978AF}"/>
              </a:ext>
            </a:extLst>
          </p:cNvPr>
          <p:cNvSpPr>
            <a:spLocks noGrp="1"/>
          </p:cNvSpPr>
          <p:nvPr>
            <p:ph type="subTitle" idx="1"/>
          </p:nvPr>
        </p:nvSpPr>
        <p:spPr>
          <a:xfrm>
            <a:off x="482009" y="2704289"/>
            <a:ext cx="11227983" cy="3359167"/>
          </a:xfrm>
        </p:spPr>
        <p:txBody>
          <a:bodyPr anchor="t">
            <a:noAutofit/>
          </a:bodyPr>
          <a:lstStyle/>
          <a:p>
            <a:r>
              <a:rPr lang="en-US" i="0" dirty="0"/>
              <a:t>NFPA 855 dictates what must be included, such as:</a:t>
            </a:r>
          </a:p>
          <a:p>
            <a:pPr marL="342900" lvl="0" indent="-342900">
              <a:buFont typeface="Arial" panose="020B0604020202020204" pitchFamily="34" charset="0"/>
              <a:buChar char="•"/>
            </a:pPr>
            <a:r>
              <a:rPr lang="en-US" i="0" dirty="0"/>
              <a:t>Heat/smoke/gas detection systems</a:t>
            </a:r>
          </a:p>
          <a:p>
            <a:pPr marL="342900" lvl="0" indent="-342900">
              <a:buFont typeface="Arial" panose="020B0604020202020204" pitchFamily="34" charset="0"/>
              <a:buChar char="•"/>
            </a:pPr>
            <a:r>
              <a:rPr lang="en-US" i="0" dirty="0"/>
              <a:t>BMS alarms tied to facility monitoring</a:t>
            </a:r>
          </a:p>
          <a:p>
            <a:pPr marL="342900" lvl="0" indent="-342900">
              <a:buFont typeface="Arial" panose="020B0604020202020204" pitchFamily="34" charset="0"/>
              <a:buChar char="•"/>
            </a:pPr>
            <a:r>
              <a:rPr lang="en-US" i="0" dirty="0"/>
              <a:t>Fire suppression or containment strategies</a:t>
            </a:r>
          </a:p>
          <a:p>
            <a:pPr marL="342900" lvl="0" indent="-342900">
              <a:buFont typeface="Arial" panose="020B0604020202020204" pitchFamily="34" charset="0"/>
              <a:buChar char="•"/>
            </a:pPr>
            <a:r>
              <a:rPr lang="en-US" i="0" dirty="0"/>
              <a:t>Signage, labeling, and emergency disconnects</a:t>
            </a:r>
          </a:p>
          <a:p>
            <a:r>
              <a:rPr lang="en-US" i="0" dirty="0"/>
              <a:t>UL 9540 and UL 9540A verify that these systems are appropriate for the specific battery chemistry and configuration.</a:t>
            </a:r>
          </a:p>
          <a:p>
            <a:pPr marL="342900" indent="-342900">
              <a:lnSpc>
                <a:spcPct val="100000"/>
              </a:lnSpc>
              <a:buFont typeface="Arial" panose="020B0604020202020204" pitchFamily="34" charset="0"/>
              <a:buChar char="•"/>
            </a:pPr>
            <a:endParaRPr lang="en-US" sz="2400" dirty="0"/>
          </a:p>
        </p:txBody>
      </p:sp>
      <p:pic>
        <p:nvPicPr>
          <p:cNvPr id="5" name="Picture 4" descr="A round yellow and black logo&#10;&#10;AI-generated content may be incorrect.">
            <a:extLst>
              <a:ext uri="{FF2B5EF4-FFF2-40B4-BE49-F238E27FC236}">
                <a16:creationId xmlns:a16="http://schemas.microsoft.com/office/drawing/2014/main" id="{B68CFF6B-47B6-82C4-DBBE-1E60794A59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7227" y="794544"/>
            <a:ext cx="1822765" cy="1831925"/>
          </a:xfrm>
          <a:prstGeom prst="rect">
            <a:avLst/>
          </a:prstGeom>
        </p:spPr>
      </p:pic>
    </p:spTree>
    <p:extLst>
      <p:ext uri="{BB962C8B-B14F-4D97-AF65-F5344CB8AC3E}">
        <p14:creationId xmlns:p14="http://schemas.microsoft.com/office/powerpoint/2010/main" val="2813885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5945EB-78B3-2A32-9894-89B93FAA91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D9745D-2CA7-8915-6DD0-7E202F00FE58}"/>
              </a:ext>
            </a:extLst>
          </p:cNvPr>
          <p:cNvSpPr>
            <a:spLocks noGrp="1"/>
          </p:cNvSpPr>
          <p:nvPr>
            <p:ph type="ctrTitle"/>
          </p:nvPr>
        </p:nvSpPr>
        <p:spPr>
          <a:xfrm>
            <a:off x="482008" y="900561"/>
            <a:ext cx="9294289" cy="1657814"/>
          </a:xfrm>
        </p:spPr>
        <p:txBody>
          <a:bodyPr anchor="t">
            <a:noAutofit/>
          </a:bodyPr>
          <a:lstStyle/>
          <a:p>
            <a:r>
              <a:rPr lang="en-US" sz="3600" dirty="0"/>
              <a:t>BESS Safety Standards and Regulations</a:t>
            </a:r>
            <a:br>
              <a:rPr lang="en-US" sz="3600" dirty="0"/>
            </a:br>
            <a:r>
              <a:rPr lang="en-US" sz="3600" b="0" i="1" dirty="0">
                <a:solidFill>
                  <a:schemeClr val="accent4">
                    <a:lumMod val="50000"/>
                  </a:schemeClr>
                </a:solidFill>
              </a:rPr>
              <a:t>Emergency Response Planning</a:t>
            </a:r>
            <a:br>
              <a:rPr lang="en-US" dirty="0"/>
            </a:br>
            <a:endParaRPr lang="en-US" sz="3200" b="0" i="1" dirty="0">
              <a:solidFill>
                <a:schemeClr val="accent4">
                  <a:lumMod val="50000"/>
                </a:schemeClr>
              </a:solidFill>
            </a:endParaRPr>
          </a:p>
        </p:txBody>
      </p:sp>
      <p:sp>
        <p:nvSpPr>
          <p:cNvPr id="3" name="Subtitle 2">
            <a:extLst>
              <a:ext uri="{FF2B5EF4-FFF2-40B4-BE49-F238E27FC236}">
                <a16:creationId xmlns:a16="http://schemas.microsoft.com/office/drawing/2014/main" id="{01E6FB0E-E6B1-AB28-DB96-CAAD36778C7F}"/>
              </a:ext>
            </a:extLst>
          </p:cNvPr>
          <p:cNvSpPr>
            <a:spLocks noGrp="1"/>
          </p:cNvSpPr>
          <p:nvPr>
            <p:ph type="subTitle" idx="1"/>
          </p:nvPr>
        </p:nvSpPr>
        <p:spPr>
          <a:xfrm>
            <a:off x="482009" y="2551948"/>
            <a:ext cx="11227983" cy="3359167"/>
          </a:xfrm>
        </p:spPr>
        <p:txBody>
          <a:bodyPr anchor="t">
            <a:noAutofit/>
          </a:bodyPr>
          <a:lstStyle/>
          <a:p>
            <a:r>
              <a:rPr lang="en-US" sz="2400" i="0" dirty="0"/>
              <a:t>Fire departments use NFPA 855 and UL 9540A data to prepare for real-world incidents by:</a:t>
            </a:r>
          </a:p>
          <a:p>
            <a:pPr marL="342900" lvl="0" indent="-342900">
              <a:buFont typeface="Arial" panose="020B0604020202020204" pitchFamily="34" charset="0"/>
              <a:buChar char="•"/>
            </a:pPr>
            <a:r>
              <a:rPr lang="en-US" sz="2400" i="0" dirty="0"/>
              <a:t>Determining safe standoff distances</a:t>
            </a:r>
          </a:p>
          <a:p>
            <a:pPr marL="342900" lvl="0" indent="-342900">
              <a:buFont typeface="Arial" panose="020B0604020202020204" pitchFamily="34" charset="0"/>
              <a:buChar char="•"/>
            </a:pPr>
            <a:r>
              <a:rPr lang="en-US" sz="2400" i="0" dirty="0"/>
              <a:t>Identifying gases likely to be released during thermal runaway</a:t>
            </a:r>
          </a:p>
          <a:p>
            <a:pPr marL="342900" lvl="0" indent="-342900">
              <a:buFont typeface="Arial" panose="020B0604020202020204" pitchFamily="34" charset="0"/>
              <a:buChar char="•"/>
            </a:pPr>
            <a:r>
              <a:rPr lang="en-US" sz="2400" i="0" dirty="0"/>
              <a:t>Planning evacuation or shelter-in-place triggers</a:t>
            </a:r>
          </a:p>
          <a:p>
            <a:pPr marL="342900" lvl="0" indent="-342900">
              <a:buFont typeface="Arial" panose="020B0604020202020204" pitchFamily="34" charset="0"/>
              <a:buChar char="•"/>
            </a:pPr>
            <a:r>
              <a:rPr lang="en-US" sz="2400" dirty="0"/>
              <a:t>Establishing on-site firefighting strategies</a:t>
            </a:r>
          </a:p>
          <a:p>
            <a:pPr marL="342900" lvl="0" indent="-342900">
              <a:buFont typeface="Arial" panose="020B0604020202020204" pitchFamily="34" charset="0"/>
              <a:buChar char="•"/>
            </a:pPr>
            <a:r>
              <a:rPr lang="en-US" sz="2400" dirty="0"/>
              <a:t>Training personnel in hazards unique to lithium-ion battery systems</a:t>
            </a:r>
          </a:p>
          <a:p>
            <a:pPr marL="342900" lvl="0" indent="-342900">
              <a:buFont typeface="Arial" panose="020B0604020202020204" pitchFamily="34" charset="0"/>
              <a:buChar char="•"/>
            </a:pPr>
            <a:endParaRPr lang="en-US" sz="3200" i="0" dirty="0"/>
          </a:p>
          <a:p>
            <a:pPr marL="342900" indent="-342900">
              <a:lnSpc>
                <a:spcPct val="100000"/>
              </a:lnSpc>
              <a:buFont typeface="Arial" panose="020B0604020202020204" pitchFamily="34" charset="0"/>
              <a:buChar char="•"/>
            </a:pPr>
            <a:endParaRPr lang="en-US" sz="2400" dirty="0"/>
          </a:p>
        </p:txBody>
      </p:sp>
      <p:pic>
        <p:nvPicPr>
          <p:cNvPr id="5" name="Picture 4" descr="A round yellow and black logo&#10;&#10;AI-generated content may be incorrect.">
            <a:extLst>
              <a:ext uri="{FF2B5EF4-FFF2-40B4-BE49-F238E27FC236}">
                <a16:creationId xmlns:a16="http://schemas.microsoft.com/office/drawing/2014/main" id="{36930003-2180-C411-9028-B92E8D9942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7227" y="794544"/>
            <a:ext cx="1822765" cy="1831925"/>
          </a:xfrm>
          <a:prstGeom prst="rect">
            <a:avLst/>
          </a:prstGeom>
        </p:spPr>
      </p:pic>
    </p:spTree>
    <p:extLst>
      <p:ext uri="{BB962C8B-B14F-4D97-AF65-F5344CB8AC3E}">
        <p14:creationId xmlns:p14="http://schemas.microsoft.com/office/powerpoint/2010/main" val="3253496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4AB55-3D0B-3311-722A-BD5FEA5C01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9F362D-E755-42DD-569C-3BFA7CF7BDC3}"/>
              </a:ext>
            </a:extLst>
          </p:cNvPr>
          <p:cNvSpPr>
            <a:spLocks noGrp="1"/>
          </p:cNvSpPr>
          <p:nvPr>
            <p:ph type="ctrTitle"/>
          </p:nvPr>
        </p:nvSpPr>
        <p:spPr>
          <a:xfrm>
            <a:off x="613166" y="900561"/>
            <a:ext cx="8837418" cy="1657814"/>
          </a:xfrm>
        </p:spPr>
        <p:txBody>
          <a:bodyPr anchor="t">
            <a:noAutofit/>
          </a:bodyPr>
          <a:lstStyle/>
          <a:p>
            <a:r>
              <a:rPr lang="en-US" sz="3600" dirty="0"/>
              <a:t>What is the Permit Process for a Battery Energy Storage System?</a:t>
            </a:r>
            <a:br>
              <a:rPr lang="en-US" sz="3600" dirty="0"/>
            </a:br>
            <a:r>
              <a:rPr lang="en-US" sz="3600" b="0" i="1" dirty="0">
                <a:solidFill>
                  <a:schemeClr val="accent4">
                    <a:lumMod val="50000"/>
                  </a:schemeClr>
                </a:solidFill>
              </a:rPr>
              <a:t>Why the Energy Facility Siting Board (EFSB) is the siting authority</a:t>
            </a:r>
            <a:endParaRPr lang="en-US" sz="3600" dirty="0"/>
          </a:p>
        </p:txBody>
      </p:sp>
      <p:sp>
        <p:nvSpPr>
          <p:cNvPr id="3" name="Subtitle 2">
            <a:extLst>
              <a:ext uri="{FF2B5EF4-FFF2-40B4-BE49-F238E27FC236}">
                <a16:creationId xmlns:a16="http://schemas.microsoft.com/office/drawing/2014/main" id="{19D34DF7-7DBC-0310-60F5-8B10460A3FBE}"/>
              </a:ext>
            </a:extLst>
          </p:cNvPr>
          <p:cNvSpPr>
            <a:spLocks noGrp="1"/>
          </p:cNvSpPr>
          <p:nvPr>
            <p:ph type="subTitle" idx="1"/>
          </p:nvPr>
        </p:nvSpPr>
        <p:spPr>
          <a:xfrm>
            <a:off x="711740" y="3349193"/>
            <a:ext cx="10768519" cy="3025328"/>
          </a:xfrm>
        </p:spPr>
        <p:txBody>
          <a:bodyPr anchor="t">
            <a:noAutofit/>
          </a:bodyPr>
          <a:lstStyle/>
          <a:p>
            <a:pPr>
              <a:lnSpc>
                <a:spcPct val="100000"/>
              </a:lnSpc>
            </a:pPr>
            <a:r>
              <a:rPr lang="en-US" sz="3200" i="0" dirty="0"/>
              <a:t>MGL Chapter 40a, Section 3 intends that if a proposed use of land or structure </a:t>
            </a:r>
            <a:r>
              <a:rPr lang="en-US" sz="3200" b="1" i="0" dirty="0"/>
              <a:t>is reasonably necessary for the convenience or welfare of the public </a:t>
            </a:r>
            <a:r>
              <a:rPr lang="en-US" sz="3200" i="0" dirty="0"/>
              <a:t>it can be exempted from local zoning oversight through a petition to the Energy Facilities Siting Board (EFSB)</a:t>
            </a:r>
            <a:endParaRPr lang="en-US" sz="3200" dirty="0"/>
          </a:p>
        </p:txBody>
      </p:sp>
      <p:pic>
        <p:nvPicPr>
          <p:cNvPr id="5" name="Picture 4" descr="A round yellow and black logo&#10;&#10;AI-generated content may be incorrect.">
            <a:extLst>
              <a:ext uri="{FF2B5EF4-FFF2-40B4-BE49-F238E27FC236}">
                <a16:creationId xmlns:a16="http://schemas.microsoft.com/office/drawing/2014/main" id="{761B152A-0FA5-693B-4F3D-87036A7CCC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7229" y="659996"/>
            <a:ext cx="2128249" cy="2138944"/>
          </a:xfrm>
          <a:prstGeom prst="rect">
            <a:avLst/>
          </a:prstGeom>
        </p:spPr>
      </p:pic>
    </p:spTree>
    <p:extLst>
      <p:ext uri="{BB962C8B-B14F-4D97-AF65-F5344CB8AC3E}">
        <p14:creationId xmlns:p14="http://schemas.microsoft.com/office/powerpoint/2010/main" val="2148835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6DDAD-2799-CD09-F66B-93B16F759F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6BF371-8A53-20A2-50E3-C8D868A45CF6}"/>
              </a:ext>
            </a:extLst>
          </p:cNvPr>
          <p:cNvSpPr>
            <a:spLocks noGrp="1"/>
          </p:cNvSpPr>
          <p:nvPr>
            <p:ph type="ctrTitle"/>
          </p:nvPr>
        </p:nvSpPr>
        <p:spPr>
          <a:xfrm>
            <a:off x="482008" y="900561"/>
            <a:ext cx="9294289" cy="1657814"/>
          </a:xfrm>
        </p:spPr>
        <p:txBody>
          <a:bodyPr anchor="t">
            <a:noAutofit/>
          </a:bodyPr>
          <a:lstStyle/>
          <a:p>
            <a:r>
              <a:rPr lang="en-US" sz="3600" dirty="0"/>
              <a:t>Town of Tewksbury</a:t>
            </a:r>
            <a:br>
              <a:rPr lang="en-US" sz="3600" dirty="0"/>
            </a:br>
            <a:r>
              <a:rPr lang="en-US" sz="3600" dirty="0"/>
              <a:t>Battery Energy Storage System (BESS) Proposal</a:t>
            </a:r>
            <a:br>
              <a:rPr lang="en-US" dirty="0"/>
            </a:br>
            <a:endParaRPr lang="en-US" sz="3200" b="0" i="1" dirty="0">
              <a:solidFill>
                <a:schemeClr val="accent4">
                  <a:lumMod val="50000"/>
                </a:schemeClr>
              </a:solidFill>
            </a:endParaRPr>
          </a:p>
        </p:txBody>
      </p:sp>
      <p:sp>
        <p:nvSpPr>
          <p:cNvPr id="3" name="Subtitle 2">
            <a:extLst>
              <a:ext uri="{FF2B5EF4-FFF2-40B4-BE49-F238E27FC236}">
                <a16:creationId xmlns:a16="http://schemas.microsoft.com/office/drawing/2014/main" id="{FBB05B59-AF9E-CF59-0B43-15984A3639B6}"/>
              </a:ext>
            </a:extLst>
          </p:cNvPr>
          <p:cNvSpPr>
            <a:spLocks noGrp="1"/>
          </p:cNvSpPr>
          <p:nvPr>
            <p:ph type="subTitle" idx="1"/>
          </p:nvPr>
        </p:nvSpPr>
        <p:spPr>
          <a:xfrm>
            <a:off x="482008" y="3586293"/>
            <a:ext cx="11227983" cy="1290478"/>
          </a:xfrm>
        </p:spPr>
        <p:txBody>
          <a:bodyPr anchor="t">
            <a:noAutofit/>
          </a:bodyPr>
          <a:lstStyle/>
          <a:p>
            <a:pPr algn="ctr"/>
            <a:r>
              <a:rPr lang="en-US" sz="7200" i="0" dirty="0"/>
              <a:t>Questions</a:t>
            </a:r>
          </a:p>
          <a:p>
            <a:pPr marL="342900" indent="-342900">
              <a:lnSpc>
                <a:spcPct val="100000"/>
              </a:lnSpc>
              <a:buFont typeface="Arial" panose="020B0604020202020204" pitchFamily="34" charset="0"/>
              <a:buChar char="•"/>
            </a:pPr>
            <a:endParaRPr lang="en-US" sz="2400" dirty="0"/>
          </a:p>
        </p:txBody>
      </p:sp>
      <p:pic>
        <p:nvPicPr>
          <p:cNvPr id="5" name="Picture 4" descr="A round yellow and black logo&#10;&#10;AI-generated content may be incorrect.">
            <a:extLst>
              <a:ext uri="{FF2B5EF4-FFF2-40B4-BE49-F238E27FC236}">
                <a16:creationId xmlns:a16="http://schemas.microsoft.com/office/drawing/2014/main" id="{33372CC6-70EA-0ACC-F680-F7F37230CA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7227" y="794544"/>
            <a:ext cx="1822765" cy="1831925"/>
          </a:xfrm>
          <a:prstGeom prst="rect">
            <a:avLst/>
          </a:prstGeom>
        </p:spPr>
      </p:pic>
    </p:spTree>
    <p:extLst>
      <p:ext uri="{BB962C8B-B14F-4D97-AF65-F5344CB8AC3E}">
        <p14:creationId xmlns:p14="http://schemas.microsoft.com/office/powerpoint/2010/main" val="2353062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5F6201-5E87-E29A-C723-B3DDB0E68F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35070F-75AF-1EA5-ECC1-AE4F261D8DFF}"/>
              </a:ext>
            </a:extLst>
          </p:cNvPr>
          <p:cNvSpPr>
            <a:spLocks noGrp="1"/>
          </p:cNvSpPr>
          <p:nvPr>
            <p:ph type="ctrTitle"/>
          </p:nvPr>
        </p:nvSpPr>
        <p:spPr>
          <a:xfrm>
            <a:off x="482008" y="900561"/>
            <a:ext cx="9294289" cy="1657814"/>
          </a:xfrm>
        </p:spPr>
        <p:txBody>
          <a:bodyPr anchor="t">
            <a:noAutofit/>
          </a:bodyPr>
          <a:lstStyle/>
          <a:p>
            <a:r>
              <a:rPr lang="en-US" sz="3600" dirty="0"/>
              <a:t>What is the Permit Process for a Battery Energy Storage System?</a:t>
            </a:r>
            <a:br>
              <a:rPr lang="en-US" sz="3600" dirty="0"/>
            </a:br>
            <a:r>
              <a:rPr lang="en-US" sz="3600" b="0" i="1" dirty="0">
                <a:solidFill>
                  <a:schemeClr val="accent4">
                    <a:lumMod val="50000"/>
                  </a:schemeClr>
                </a:solidFill>
              </a:rPr>
              <a:t>Public Hearing</a:t>
            </a:r>
            <a:endParaRPr lang="en-US" sz="3600" dirty="0"/>
          </a:p>
        </p:txBody>
      </p:sp>
      <p:sp>
        <p:nvSpPr>
          <p:cNvPr id="3" name="Subtitle 2">
            <a:extLst>
              <a:ext uri="{FF2B5EF4-FFF2-40B4-BE49-F238E27FC236}">
                <a16:creationId xmlns:a16="http://schemas.microsoft.com/office/drawing/2014/main" id="{E3D6F360-E658-5945-3746-E053791B8BCE}"/>
              </a:ext>
            </a:extLst>
          </p:cNvPr>
          <p:cNvSpPr>
            <a:spLocks noGrp="1"/>
          </p:cNvSpPr>
          <p:nvPr>
            <p:ph type="subTitle" idx="1"/>
          </p:nvPr>
        </p:nvSpPr>
        <p:spPr>
          <a:xfrm>
            <a:off x="482008" y="3038128"/>
            <a:ext cx="11227983" cy="3025328"/>
          </a:xfrm>
        </p:spPr>
        <p:txBody>
          <a:bodyPr anchor="t">
            <a:noAutofit/>
          </a:bodyPr>
          <a:lstStyle/>
          <a:p>
            <a:pPr>
              <a:lnSpc>
                <a:spcPct val="100000"/>
              </a:lnSpc>
            </a:pPr>
            <a:r>
              <a:rPr lang="en-US" sz="3200" i="0" dirty="0"/>
              <a:t>The EFSB acts as the fact finder and approves the project based on evidence presented during the process.</a:t>
            </a:r>
          </a:p>
          <a:p>
            <a:pPr marL="800100" lvl="1" indent="-342900" algn="l">
              <a:lnSpc>
                <a:spcPct val="100000"/>
              </a:lnSpc>
              <a:buFont typeface="Arial" panose="020B0604020202020204" pitchFamily="34" charset="0"/>
              <a:buChar char="•"/>
            </a:pPr>
            <a:r>
              <a:rPr lang="en-US" sz="3000" i="0" dirty="0"/>
              <a:t>EFSB initially conducts a public hearing usually within the community affected (This project’s hearing was held at TMHS on October 9,2025).</a:t>
            </a:r>
          </a:p>
          <a:p>
            <a:pPr marL="342900" indent="-342900">
              <a:lnSpc>
                <a:spcPct val="100000"/>
              </a:lnSpc>
              <a:buFont typeface="Arial" panose="020B0604020202020204" pitchFamily="34" charset="0"/>
              <a:buChar char="•"/>
            </a:pPr>
            <a:endParaRPr lang="en-US" sz="2400" dirty="0"/>
          </a:p>
        </p:txBody>
      </p:sp>
      <p:pic>
        <p:nvPicPr>
          <p:cNvPr id="5" name="Picture 4" descr="A round yellow and black logo&#10;&#10;AI-generated content may be incorrect.">
            <a:extLst>
              <a:ext uri="{FF2B5EF4-FFF2-40B4-BE49-F238E27FC236}">
                <a16:creationId xmlns:a16="http://schemas.microsoft.com/office/drawing/2014/main" id="{66D078F1-64A9-266E-C6B3-4BFEF6A5F9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7227" y="794544"/>
            <a:ext cx="1822765" cy="1831925"/>
          </a:xfrm>
          <a:prstGeom prst="rect">
            <a:avLst/>
          </a:prstGeom>
        </p:spPr>
      </p:pic>
    </p:spTree>
    <p:extLst>
      <p:ext uri="{BB962C8B-B14F-4D97-AF65-F5344CB8AC3E}">
        <p14:creationId xmlns:p14="http://schemas.microsoft.com/office/powerpoint/2010/main" val="481992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7C76A0-3065-829C-B5C2-C8B61DA4FD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C329EB-431D-F190-EAB8-657160E2C16A}"/>
              </a:ext>
            </a:extLst>
          </p:cNvPr>
          <p:cNvSpPr>
            <a:spLocks noGrp="1"/>
          </p:cNvSpPr>
          <p:nvPr>
            <p:ph type="ctrTitle"/>
          </p:nvPr>
        </p:nvSpPr>
        <p:spPr>
          <a:xfrm>
            <a:off x="482008" y="900561"/>
            <a:ext cx="9294289" cy="1657814"/>
          </a:xfrm>
        </p:spPr>
        <p:txBody>
          <a:bodyPr anchor="t">
            <a:noAutofit/>
          </a:bodyPr>
          <a:lstStyle/>
          <a:p>
            <a:r>
              <a:rPr lang="en-US" sz="3600" dirty="0"/>
              <a:t>What is the Permit Process for a Battery Energy Storage System?</a:t>
            </a:r>
            <a:br>
              <a:rPr lang="en-US" sz="3600" dirty="0"/>
            </a:br>
            <a:r>
              <a:rPr lang="en-US" sz="3600" b="0" i="1" dirty="0">
                <a:solidFill>
                  <a:schemeClr val="accent4">
                    <a:lumMod val="50000"/>
                  </a:schemeClr>
                </a:solidFill>
              </a:rPr>
              <a:t>Petition to Intervene</a:t>
            </a:r>
            <a:endParaRPr lang="en-US" sz="3600" dirty="0"/>
          </a:p>
        </p:txBody>
      </p:sp>
      <p:sp>
        <p:nvSpPr>
          <p:cNvPr id="3" name="Subtitle 2">
            <a:extLst>
              <a:ext uri="{FF2B5EF4-FFF2-40B4-BE49-F238E27FC236}">
                <a16:creationId xmlns:a16="http://schemas.microsoft.com/office/drawing/2014/main" id="{06C5D92C-DE95-F3D9-317B-5087CF4757C6}"/>
              </a:ext>
            </a:extLst>
          </p:cNvPr>
          <p:cNvSpPr>
            <a:spLocks noGrp="1"/>
          </p:cNvSpPr>
          <p:nvPr>
            <p:ph type="subTitle" idx="1"/>
          </p:nvPr>
        </p:nvSpPr>
        <p:spPr>
          <a:xfrm>
            <a:off x="482009" y="2718867"/>
            <a:ext cx="11227983" cy="3419285"/>
          </a:xfrm>
        </p:spPr>
        <p:txBody>
          <a:bodyPr anchor="t">
            <a:noAutofit/>
          </a:bodyPr>
          <a:lstStyle/>
          <a:p>
            <a:pPr>
              <a:lnSpc>
                <a:spcPct val="100000"/>
              </a:lnSpc>
            </a:pPr>
            <a:r>
              <a:rPr lang="en-US" i="0" dirty="0"/>
              <a:t>Persons or groups who wish to be involved in a Siting Division proceeding beyond providing public comments at the hearing may seek either to intervene as a party, or to participate as a limited participant. </a:t>
            </a:r>
          </a:p>
          <a:p>
            <a:pPr marL="342900" indent="-342900">
              <a:lnSpc>
                <a:spcPct val="100000"/>
              </a:lnSpc>
              <a:buFont typeface="Arial" panose="020B0604020202020204" pitchFamily="34" charset="0"/>
              <a:buChar char="•"/>
            </a:pPr>
            <a:r>
              <a:rPr lang="en-US" sz="2000" i="0" dirty="0"/>
              <a:t>The Town has petitioned as an Intervening Party</a:t>
            </a:r>
          </a:p>
          <a:p>
            <a:pPr marL="342900" indent="-342900">
              <a:lnSpc>
                <a:spcPct val="100000"/>
              </a:lnSpc>
              <a:buFont typeface="Arial" panose="020B0604020202020204" pitchFamily="34" charset="0"/>
              <a:buChar char="•"/>
            </a:pPr>
            <a:r>
              <a:rPr lang="en-US" sz="2000" i="0" dirty="0"/>
              <a:t>Dennis Sheehan and Maureen DiPalma of Emerald Court have petitioned as an intervening party.</a:t>
            </a:r>
          </a:p>
          <a:p>
            <a:pPr marL="342900" indent="-342900">
              <a:lnSpc>
                <a:spcPct val="100000"/>
              </a:lnSpc>
              <a:buFont typeface="Arial" panose="020B0604020202020204" pitchFamily="34" charset="0"/>
              <a:buChar char="•"/>
            </a:pPr>
            <a:r>
              <a:rPr lang="en-US" sz="2000" i="0" dirty="0"/>
              <a:t>Greg Corbin of Emerald Court has petitioned as a limited participant in the process.</a:t>
            </a:r>
          </a:p>
          <a:p>
            <a:pPr marL="342900" indent="-342900">
              <a:lnSpc>
                <a:spcPct val="100000"/>
              </a:lnSpc>
              <a:buFont typeface="Arial" panose="020B0604020202020204" pitchFamily="34" charset="0"/>
              <a:buChar char="•"/>
            </a:pPr>
            <a:r>
              <a:rPr lang="en-US" sz="2000" i="0" dirty="0"/>
              <a:t>It is anticipated that the BOH of Tewksbury may also be excepted as a late intervening party.</a:t>
            </a:r>
          </a:p>
        </p:txBody>
      </p:sp>
      <p:pic>
        <p:nvPicPr>
          <p:cNvPr id="5" name="Picture 4" descr="A round yellow and black logo&#10;&#10;AI-generated content may be incorrect.">
            <a:extLst>
              <a:ext uri="{FF2B5EF4-FFF2-40B4-BE49-F238E27FC236}">
                <a16:creationId xmlns:a16="http://schemas.microsoft.com/office/drawing/2014/main" id="{E0CE3948-6147-8F7C-45C9-8F6171004A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7227" y="794544"/>
            <a:ext cx="1822765" cy="1831925"/>
          </a:xfrm>
          <a:prstGeom prst="rect">
            <a:avLst/>
          </a:prstGeom>
        </p:spPr>
      </p:pic>
    </p:spTree>
    <p:extLst>
      <p:ext uri="{BB962C8B-B14F-4D97-AF65-F5344CB8AC3E}">
        <p14:creationId xmlns:p14="http://schemas.microsoft.com/office/powerpoint/2010/main" val="3846580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D2DE4A-6825-339A-BAAF-ECC88299E5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93FD56-8A76-5E05-F5CB-E86045A36267}"/>
              </a:ext>
            </a:extLst>
          </p:cNvPr>
          <p:cNvSpPr>
            <a:spLocks noGrp="1"/>
          </p:cNvSpPr>
          <p:nvPr>
            <p:ph type="ctrTitle"/>
          </p:nvPr>
        </p:nvSpPr>
        <p:spPr>
          <a:xfrm>
            <a:off x="482008" y="900561"/>
            <a:ext cx="9294289" cy="1657814"/>
          </a:xfrm>
        </p:spPr>
        <p:txBody>
          <a:bodyPr anchor="t">
            <a:noAutofit/>
          </a:bodyPr>
          <a:lstStyle/>
          <a:p>
            <a:r>
              <a:rPr lang="en-US" sz="3600" dirty="0"/>
              <a:t>What is the Permit Process for a Battery Energy Storage System?</a:t>
            </a:r>
            <a:br>
              <a:rPr lang="en-US" sz="3600" dirty="0"/>
            </a:br>
            <a:r>
              <a:rPr lang="en-US" sz="3600" b="0" i="1" dirty="0">
                <a:solidFill>
                  <a:schemeClr val="accent4">
                    <a:lumMod val="50000"/>
                  </a:schemeClr>
                </a:solidFill>
              </a:rPr>
              <a:t>Discovery</a:t>
            </a:r>
            <a:endParaRPr lang="en-US" sz="3600" dirty="0"/>
          </a:p>
        </p:txBody>
      </p:sp>
      <p:sp>
        <p:nvSpPr>
          <p:cNvPr id="3" name="Subtitle 2">
            <a:extLst>
              <a:ext uri="{FF2B5EF4-FFF2-40B4-BE49-F238E27FC236}">
                <a16:creationId xmlns:a16="http://schemas.microsoft.com/office/drawing/2014/main" id="{42041AA5-8660-BD95-A2C7-ED4AD83E7786}"/>
              </a:ext>
            </a:extLst>
          </p:cNvPr>
          <p:cNvSpPr>
            <a:spLocks noGrp="1"/>
          </p:cNvSpPr>
          <p:nvPr>
            <p:ph type="subTitle" idx="1"/>
          </p:nvPr>
        </p:nvSpPr>
        <p:spPr>
          <a:xfrm>
            <a:off x="482009" y="2718867"/>
            <a:ext cx="11227983" cy="3419285"/>
          </a:xfrm>
        </p:spPr>
        <p:txBody>
          <a:bodyPr anchor="t">
            <a:noAutofit/>
          </a:bodyPr>
          <a:lstStyle/>
          <a:p>
            <a:pPr>
              <a:lnSpc>
                <a:spcPct val="100000"/>
              </a:lnSpc>
            </a:pPr>
            <a:r>
              <a:rPr lang="en-US" sz="2400" i="0" dirty="0"/>
              <a:t>The developer or utility company responds to written questions (called "discovery") from the Siting Division staff and individuals or groups that have been permitted to intervene as a party. Intervenors may present expert testimony, if they wish to do so. They may also be requested to respond to discovery by the developer or utility company and the staff, and may be required to respond to discovery by other intervenors.</a:t>
            </a:r>
          </a:p>
          <a:p>
            <a:pPr>
              <a:lnSpc>
                <a:spcPct val="100000"/>
              </a:lnSpc>
            </a:pPr>
            <a:r>
              <a:rPr lang="en-US" sz="2400" dirty="0"/>
              <a:t>The Town intends to submit questions and use experts to assist and supplement the inquiries made by the Town. (Stormwater, noise, Fire Safety, Environmental Concerns)</a:t>
            </a:r>
          </a:p>
        </p:txBody>
      </p:sp>
      <p:pic>
        <p:nvPicPr>
          <p:cNvPr id="5" name="Picture 4" descr="A round yellow and black logo&#10;&#10;AI-generated content may be incorrect.">
            <a:extLst>
              <a:ext uri="{FF2B5EF4-FFF2-40B4-BE49-F238E27FC236}">
                <a16:creationId xmlns:a16="http://schemas.microsoft.com/office/drawing/2014/main" id="{7ED9182E-5185-9AFC-BDBB-A0E95FDFC5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7227" y="794544"/>
            <a:ext cx="1822765" cy="1831925"/>
          </a:xfrm>
          <a:prstGeom prst="rect">
            <a:avLst/>
          </a:prstGeom>
        </p:spPr>
      </p:pic>
    </p:spTree>
    <p:extLst>
      <p:ext uri="{BB962C8B-B14F-4D97-AF65-F5344CB8AC3E}">
        <p14:creationId xmlns:p14="http://schemas.microsoft.com/office/powerpoint/2010/main" val="1343087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F8BAD-005B-4596-826B-6FBAACA890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7DC88F-9BAF-33B5-0296-81D5E5F5CD9A}"/>
              </a:ext>
            </a:extLst>
          </p:cNvPr>
          <p:cNvSpPr>
            <a:spLocks noGrp="1"/>
          </p:cNvSpPr>
          <p:nvPr>
            <p:ph type="ctrTitle"/>
          </p:nvPr>
        </p:nvSpPr>
        <p:spPr>
          <a:xfrm>
            <a:off x="482008" y="900561"/>
            <a:ext cx="9294289" cy="1657814"/>
          </a:xfrm>
        </p:spPr>
        <p:txBody>
          <a:bodyPr anchor="t">
            <a:noAutofit/>
          </a:bodyPr>
          <a:lstStyle/>
          <a:p>
            <a:r>
              <a:rPr lang="en-US" sz="3600" dirty="0"/>
              <a:t>What is the Permit Process for a Battery Energy Storage System?</a:t>
            </a:r>
            <a:br>
              <a:rPr lang="en-US" sz="3600" dirty="0"/>
            </a:br>
            <a:r>
              <a:rPr lang="en-US" sz="3600" b="0" i="1" dirty="0">
                <a:solidFill>
                  <a:schemeClr val="accent4">
                    <a:lumMod val="50000"/>
                  </a:schemeClr>
                </a:solidFill>
              </a:rPr>
              <a:t>Evidentiary Hearings</a:t>
            </a:r>
            <a:endParaRPr lang="en-US" sz="3600" dirty="0"/>
          </a:p>
        </p:txBody>
      </p:sp>
      <p:sp>
        <p:nvSpPr>
          <p:cNvPr id="3" name="Subtitle 2">
            <a:extLst>
              <a:ext uri="{FF2B5EF4-FFF2-40B4-BE49-F238E27FC236}">
                <a16:creationId xmlns:a16="http://schemas.microsoft.com/office/drawing/2014/main" id="{20CDAE03-0F13-C675-6AE5-BFD17CB7B1C3}"/>
              </a:ext>
            </a:extLst>
          </p:cNvPr>
          <p:cNvSpPr>
            <a:spLocks noGrp="1"/>
          </p:cNvSpPr>
          <p:nvPr>
            <p:ph type="subTitle" idx="1"/>
          </p:nvPr>
        </p:nvSpPr>
        <p:spPr>
          <a:xfrm>
            <a:off x="482009" y="2718867"/>
            <a:ext cx="11227983" cy="3419285"/>
          </a:xfrm>
        </p:spPr>
        <p:txBody>
          <a:bodyPr anchor="t">
            <a:noAutofit/>
          </a:bodyPr>
          <a:lstStyle/>
          <a:p>
            <a:pPr>
              <a:lnSpc>
                <a:spcPct val="100000"/>
              </a:lnSpc>
            </a:pPr>
            <a:r>
              <a:rPr lang="en-US" i="0" dirty="0"/>
              <a:t>Witnesses are questioned under oath by Siting Division staff, the developer or utility company, and intervenors in a process that resembles a hearing in a court of law.</a:t>
            </a:r>
            <a:endParaRPr lang="en-US" sz="3600" i="0" dirty="0"/>
          </a:p>
          <a:p>
            <a:pPr>
              <a:lnSpc>
                <a:spcPct val="100000"/>
              </a:lnSpc>
            </a:pPr>
            <a:r>
              <a:rPr lang="en-US" sz="3600" dirty="0">
                <a:solidFill>
                  <a:schemeClr val="accent4">
                    <a:lumMod val="50000"/>
                  </a:schemeClr>
                </a:solidFill>
              </a:rPr>
              <a:t>Briefs</a:t>
            </a:r>
          </a:p>
          <a:p>
            <a:pPr>
              <a:lnSpc>
                <a:spcPct val="100000"/>
              </a:lnSpc>
            </a:pPr>
            <a:r>
              <a:rPr lang="en-US" i="0" dirty="0"/>
              <a:t>The developer, intervenors and, in some cases, limited participants provide written arguments as to why the evidence indicates that the proposed project should or should not be approved.</a:t>
            </a:r>
            <a:endParaRPr lang="en-US" sz="3600" dirty="0"/>
          </a:p>
        </p:txBody>
      </p:sp>
      <p:pic>
        <p:nvPicPr>
          <p:cNvPr id="5" name="Picture 4" descr="A round yellow and black logo&#10;&#10;AI-generated content may be incorrect.">
            <a:extLst>
              <a:ext uri="{FF2B5EF4-FFF2-40B4-BE49-F238E27FC236}">
                <a16:creationId xmlns:a16="http://schemas.microsoft.com/office/drawing/2014/main" id="{280AA66D-3FBF-F3C6-DFAA-763EBC5DAC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7227" y="794544"/>
            <a:ext cx="1822765" cy="1831925"/>
          </a:xfrm>
          <a:prstGeom prst="rect">
            <a:avLst/>
          </a:prstGeom>
        </p:spPr>
      </p:pic>
    </p:spTree>
    <p:extLst>
      <p:ext uri="{BB962C8B-B14F-4D97-AF65-F5344CB8AC3E}">
        <p14:creationId xmlns:p14="http://schemas.microsoft.com/office/powerpoint/2010/main" val="3343695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AF732E-2304-AA69-9204-B4B7589471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2F2F0B-B56A-B173-673F-37F1A9A54A88}"/>
              </a:ext>
            </a:extLst>
          </p:cNvPr>
          <p:cNvSpPr>
            <a:spLocks noGrp="1"/>
          </p:cNvSpPr>
          <p:nvPr>
            <p:ph type="ctrTitle"/>
          </p:nvPr>
        </p:nvSpPr>
        <p:spPr>
          <a:xfrm>
            <a:off x="482008" y="900561"/>
            <a:ext cx="9294289" cy="1657814"/>
          </a:xfrm>
        </p:spPr>
        <p:txBody>
          <a:bodyPr anchor="t">
            <a:noAutofit/>
          </a:bodyPr>
          <a:lstStyle/>
          <a:p>
            <a:r>
              <a:rPr lang="en-US" sz="3600" dirty="0"/>
              <a:t>What is the Permit Process for a Battery Energy Storage System?</a:t>
            </a:r>
            <a:br>
              <a:rPr lang="en-US" sz="3600" dirty="0"/>
            </a:br>
            <a:r>
              <a:rPr lang="en-US" sz="3600" b="0" i="1" dirty="0">
                <a:solidFill>
                  <a:schemeClr val="accent4">
                    <a:lumMod val="50000"/>
                  </a:schemeClr>
                </a:solidFill>
                <a:latin typeface="+mn-lt"/>
                <a:ea typeface="+mn-ea"/>
                <a:cs typeface="+mn-cs"/>
              </a:rPr>
              <a:t>Issue Decision or Order</a:t>
            </a:r>
            <a:br>
              <a:rPr lang="en-US" dirty="0"/>
            </a:br>
            <a:endParaRPr lang="en-US" sz="3600" dirty="0"/>
          </a:p>
        </p:txBody>
      </p:sp>
      <p:sp>
        <p:nvSpPr>
          <p:cNvPr id="3" name="Subtitle 2">
            <a:extLst>
              <a:ext uri="{FF2B5EF4-FFF2-40B4-BE49-F238E27FC236}">
                <a16:creationId xmlns:a16="http://schemas.microsoft.com/office/drawing/2014/main" id="{DDF65228-EDEC-2248-407E-FD2C7CD3E63C}"/>
              </a:ext>
            </a:extLst>
          </p:cNvPr>
          <p:cNvSpPr>
            <a:spLocks noGrp="1"/>
          </p:cNvSpPr>
          <p:nvPr>
            <p:ph type="subTitle" idx="1"/>
          </p:nvPr>
        </p:nvSpPr>
        <p:spPr>
          <a:xfrm>
            <a:off x="482009" y="2718867"/>
            <a:ext cx="11227983" cy="3419285"/>
          </a:xfrm>
        </p:spPr>
        <p:txBody>
          <a:bodyPr anchor="t">
            <a:noAutofit/>
          </a:bodyPr>
          <a:lstStyle/>
          <a:p>
            <a:pPr>
              <a:lnSpc>
                <a:spcPct val="100000"/>
              </a:lnSpc>
            </a:pPr>
            <a:r>
              <a:rPr lang="en-US" i="0" dirty="0"/>
              <a:t>For proceedings under EFSB jurisdiction, the Siting Division staff issues a Tentative Decision approving or rejecting the project. The parties receive the Tentative Decision prior to the scheduled Siting Board meeting for review and comment. After the comment period, the Siting Board meets in public to vote on whether to accept the Tentative Decision. The Final Decision reflects any changes made at the Siting Board meeting.</a:t>
            </a:r>
          </a:p>
          <a:p>
            <a:pPr>
              <a:lnSpc>
                <a:spcPct val="100000"/>
              </a:lnSpc>
            </a:pPr>
            <a:r>
              <a:rPr lang="en-US" sz="3600" i="0" dirty="0"/>
              <a:t>This process is expected to take us through the Spring of 2026</a:t>
            </a:r>
            <a:endParaRPr lang="en-US" sz="3600" dirty="0"/>
          </a:p>
        </p:txBody>
      </p:sp>
      <p:pic>
        <p:nvPicPr>
          <p:cNvPr id="5" name="Picture 4" descr="A round yellow and black logo&#10;&#10;AI-generated content may be incorrect.">
            <a:extLst>
              <a:ext uri="{FF2B5EF4-FFF2-40B4-BE49-F238E27FC236}">
                <a16:creationId xmlns:a16="http://schemas.microsoft.com/office/drawing/2014/main" id="{0A5C9EEA-B17A-C5F0-B7FD-977574E632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7227" y="794544"/>
            <a:ext cx="1822765" cy="1831925"/>
          </a:xfrm>
          <a:prstGeom prst="rect">
            <a:avLst/>
          </a:prstGeom>
        </p:spPr>
      </p:pic>
    </p:spTree>
    <p:extLst>
      <p:ext uri="{BB962C8B-B14F-4D97-AF65-F5344CB8AC3E}">
        <p14:creationId xmlns:p14="http://schemas.microsoft.com/office/powerpoint/2010/main" val="3645869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40852-9A1A-765F-0CF1-A82995B83C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CF7E95-72DC-C53F-F9D3-6B41716E08E0}"/>
              </a:ext>
            </a:extLst>
          </p:cNvPr>
          <p:cNvSpPr>
            <a:spLocks noGrp="1"/>
          </p:cNvSpPr>
          <p:nvPr>
            <p:ph type="ctrTitle"/>
          </p:nvPr>
        </p:nvSpPr>
        <p:spPr>
          <a:xfrm>
            <a:off x="482008" y="900561"/>
            <a:ext cx="9294289" cy="1657814"/>
          </a:xfrm>
        </p:spPr>
        <p:txBody>
          <a:bodyPr anchor="t">
            <a:noAutofit/>
          </a:bodyPr>
          <a:lstStyle/>
          <a:p>
            <a:r>
              <a:rPr lang="en-US" sz="3600" dirty="0"/>
              <a:t>What is the Permit Process for a Battery Energy Storage System?</a:t>
            </a:r>
            <a:br>
              <a:rPr lang="en-US" sz="3600" dirty="0"/>
            </a:br>
            <a:r>
              <a:rPr lang="en-US" sz="3600" b="0" i="1" dirty="0">
                <a:solidFill>
                  <a:schemeClr val="accent4">
                    <a:lumMod val="50000"/>
                  </a:schemeClr>
                </a:solidFill>
              </a:rPr>
              <a:t>What is the Town’s Role?</a:t>
            </a:r>
            <a:endParaRPr lang="en-US" sz="3600" dirty="0"/>
          </a:p>
        </p:txBody>
      </p:sp>
      <p:sp>
        <p:nvSpPr>
          <p:cNvPr id="3" name="Subtitle 2">
            <a:extLst>
              <a:ext uri="{FF2B5EF4-FFF2-40B4-BE49-F238E27FC236}">
                <a16:creationId xmlns:a16="http://schemas.microsoft.com/office/drawing/2014/main" id="{3EB20EF3-C70A-EC84-2752-D372D6A88FB0}"/>
              </a:ext>
            </a:extLst>
          </p:cNvPr>
          <p:cNvSpPr>
            <a:spLocks noGrp="1"/>
          </p:cNvSpPr>
          <p:nvPr>
            <p:ph type="subTitle" idx="1"/>
          </p:nvPr>
        </p:nvSpPr>
        <p:spPr>
          <a:xfrm>
            <a:off x="482009" y="2718867"/>
            <a:ext cx="11227983" cy="3419285"/>
          </a:xfrm>
        </p:spPr>
        <p:txBody>
          <a:bodyPr anchor="t">
            <a:noAutofit/>
          </a:bodyPr>
          <a:lstStyle/>
          <a:p>
            <a:pPr>
              <a:lnSpc>
                <a:spcPct val="100000"/>
              </a:lnSpc>
            </a:pPr>
            <a:r>
              <a:rPr lang="en-US" sz="2400" i="0" dirty="0"/>
              <a:t>The Town is not the permitting Authority.</a:t>
            </a:r>
          </a:p>
          <a:p>
            <a:pPr>
              <a:lnSpc>
                <a:spcPct val="100000"/>
              </a:lnSpc>
            </a:pPr>
            <a:r>
              <a:rPr lang="en-US" sz="2400" i="0" dirty="0"/>
              <a:t>The Town will participate as an intervening party and represent the interests of the Town.</a:t>
            </a:r>
          </a:p>
          <a:p>
            <a:pPr>
              <a:lnSpc>
                <a:spcPct val="100000"/>
              </a:lnSpc>
            </a:pPr>
            <a:r>
              <a:rPr lang="en-US" sz="2400" i="0" dirty="0"/>
              <a:t>The Town will use the “Host Community Agreement” tool to gain conditions and concessions that will be incorporated into the permit process.</a:t>
            </a:r>
          </a:p>
          <a:p>
            <a:pPr>
              <a:lnSpc>
                <a:spcPct val="100000"/>
              </a:lnSpc>
            </a:pPr>
            <a:r>
              <a:rPr lang="en-US" sz="2400" i="0" dirty="0"/>
              <a:t>Taking a purely adversarial position on this project will deny the Town the opportunity to incorporate safety conditions through this process.</a:t>
            </a:r>
            <a:endParaRPr lang="en-US" sz="2400" dirty="0"/>
          </a:p>
        </p:txBody>
      </p:sp>
      <p:pic>
        <p:nvPicPr>
          <p:cNvPr id="5" name="Picture 4" descr="A round yellow and black logo&#10;&#10;AI-generated content may be incorrect.">
            <a:extLst>
              <a:ext uri="{FF2B5EF4-FFF2-40B4-BE49-F238E27FC236}">
                <a16:creationId xmlns:a16="http://schemas.microsoft.com/office/drawing/2014/main" id="{84C2E418-AB7F-2621-65F0-A763083D83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7227" y="794544"/>
            <a:ext cx="1822765" cy="1831925"/>
          </a:xfrm>
          <a:prstGeom prst="rect">
            <a:avLst/>
          </a:prstGeom>
        </p:spPr>
      </p:pic>
    </p:spTree>
    <p:extLst>
      <p:ext uri="{BB962C8B-B14F-4D97-AF65-F5344CB8AC3E}">
        <p14:creationId xmlns:p14="http://schemas.microsoft.com/office/powerpoint/2010/main" val="867045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B9A75F-3B58-9B10-990E-593B49EDE5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3E001E-01CD-5C9E-4F22-38241A2882FE}"/>
              </a:ext>
            </a:extLst>
          </p:cNvPr>
          <p:cNvSpPr>
            <a:spLocks noGrp="1"/>
          </p:cNvSpPr>
          <p:nvPr>
            <p:ph type="ctrTitle"/>
          </p:nvPr>
        </p:nvSpPr>
        <p:spPr>
          <a:xfrm>
            <a:off x="482008" y="900561"/>
            <a:ext cx="9294289" cy="1657814"/>
          </a:xfrm>
        </p:spPr>
        <p:txBody>
          <a:bodyPr anchor="t">
            <a:noAutofit/>
          </a:bodyPr>
          <a:lstStyle/>
          <a:p>
            <a:r>
              <a:rPr lang="en-US" sz="3600" dirty="0"/>
              <a:t>What is the Permit Process for a Battery Energy Storage System?</a:t>
            </a:r>
            <a:br>
              <a:rPr lang="en-US" sz="3600" dirty="0"/>
            </a:br>
            <a:r>
              <a:rPr lang="en-US" sz="3600" b="0" i="1" dirty="0">
                <a:solidFill>
                  <a:schemeClr val="accent4">
                    <a:lumMod val="50000"/>
                  </a:schemeClr>
                </a:solidFill>
              </a:rPr>
              <a:t>What is the Town’s Role?</a:t>
            </a:r>
            <a:endParaRPr lang="en-US" sz="3600" dirty="0"/>
          </a:p>
        </p:txBody>
      </p:sp>
      <p:sp>
        <p:nvSpPr>
          <p:cNvPr id="3" name="Subtitle 2">
            <a:extLst>
              <a:ext uri="{FF2B5EF4-FFF2-40B4-BE49-F238E27FC236}">
                <a16:creationId xmlns:a16="http://schemas.microsoft.com/office/drawing/2014/main" id="{57922B63-E9A4-FC44-E6B2-2E237E1535FB}"/>
              </a:ext>
            </a:extLst>
          </p:cNvPr>
          <p:cNvSpPr>
            <a:spLocks noGrp="1"/>
          </p:cNvSpPr>
          <p:nvPr>
            <p:ph type="subTitle" idx="1"/>
          </p:nvPr>
        </p:nvSpPr>
        <p:spPr>
          <a:xfrm>
            <a:off x="482009" y="2718867"/>
            <a:ext cx="11227983" cy="3419285"/>
          </a:xfrm>
        </p:spPr>
        <p:txBody>
          <a:bodyPr anchor="t">
            <a:noAutofit/>
          </a:bodyPr>
          <a:lstStyle/>
          <a:p>
            <a:pPr>
              <a:lnSpc>
                <a:spcPct val="100000"/>
              </a:lnSpc>
            </a:pPr>
            <a:r>
              <a:rPr lang="en-US" sz="2400" i="0" dirty="0"/>
              <a:t>The Town will continue to solicit input from:</a:t>
            </a:r>
          </a:p>
          <a:p>
            <a:pPr>
              <a:lnSpc>
                <a:spcPct val="100000"/>
              </a:lnSpc>
            </a:pPr>
            <a:r>
              <a:rPr lang="en-US" sz="2400" i="0" dirty="0"/>
              <a:t>Fire Department – Safety</a:t>
            </a:r>
            <a:br>
              <a:rPr lang="en-US" sz="2400" i="0" dirty="0"/>
            </a:br>
            <a:r>
              <a:rPr lang="en-US" sz="2400" i="0" dirty="0"/>
              <a:t>Police Department – Safety</a:t>
            </a:r>
            <a:br>
              <a:rPr lang="en-US" sz="2400" i="0" dirty="0"/>
            </a:br>
            <a:r>
              <a:rPr lang="en-US" sz="2400" i="0" dirty="0"/>
              <a:t>Engineering – Stormwater</a:t>
            </a:r>
            <a:br>
              <a:rPr lang="en-US" sz="2400" i="0" dirty="0"/>
            </a:br>
            <a:r>
              <a:rPr lang="en-US" sz="2400" i="0" dirty="0"/>
              <a:t>Board of Health Department – Health, Noise</a:t>
            </a:r>
            <a:br>
              <a:rPr lang="en-US" sz="2400" i="0" dirty="0"/>
            </a:br>
            <a:r>
              <a:rPr lang="en-US" sz="2400" i="0" dirty="0"/>
              <a:t>Public Comments and Concerns</a:t>
            </a:r>
          </a:p>
          <a:p>
            <a:pPr>
              <a:lnSpc>
                <a:spcPct val="100000"/>
              </a:lnSpc>
            </a:pPr>
            <a:r>
              <a:rPr lang="en-US" sz="2400" i="0" dirty="0"/>
              <a:t>Consultants:</a:t>
            </a:r>
          </a:p>
          <a:p>
            <a:pPr>
              <a:lnSpc>
                <a:spcPct val="100000"/>
              </a:lnSpc>
            </a:pPr>
            <a:r>
              <a:rPr lang="en-US" sz="2400" i="0" dirty="0"/>
              <a:t>Fire Safety, Legal, Property Assessors, Noise</a:t>
            </a:r>
            <a:br>
              <a:rPr lang="en-US" sz="2400" i="0" dirty="0"/>
            </a:br>
            <a:endParaRPr lang="en-US" sz="2400" dirty="0"/>
          </a:p>
        </p:txBody>
      </p:sp>
      <p:pic>
        <p:nvPicPr>
          <p:cNvPr id="5" name="Picture 4" descr="A round yellow and black logo&#10;&#10;AI-generated content may be incorrect.">
            <a:extLst>
              <a:ext uri="{FF2B5EF4-FFF2-40B4-BE49-F238E27FC236}">
                <a16:creationId xmlns:a16="http://schemas.microsoft.com/office/drawing/2014/main" id="{A9C22567-E088-9003-1B5B-78C4B62049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7227" y="794544"/>
            <a:ext cx="1822765" cy="1831925"/>
          </a:xfrm>
          <a:prstGeom prst="rect">
            <a:avLst/>
          </a:prstGeom>
        </p:spPr>
      </p:pic>
    </p:spTree>
    <p:extLst>
      <p:ext uri="{BB962C8B-B14F-4D97-AF65-F5344CB8AC3E}">
        <p14:creationId xmlns:p14="http://schemas.microsoft.com/office/powerpoint/2010/main" val="2865824453"/>
      </p:ext>
    </p:extLst>
  </p:cSld>
  <p:clrMapOvr>
    <a:masterClrMapping/>
  </p:clrMapOvr>
</p:sld>
</file>

<file path=ppt/theme/theme1.xml><?xml version="1.0" encoding="utf-8"?>
<a:theme xmlns:a="http://schemas.openxmlformats.org/drawingml/2006/main" name="GestaltVTI">
  <a:themeElements>
    <a:clrScheme name="Gestalt">
      <a:dk1>
        <a:srgbClr val="000000"/>
      </a:dk1>
      <a:lt1>
        <a:sysClr val="window" lastClr="FFFFFF"/>
      </a:lt1>
      <a:dk2>
        <a:srgbClr val="262626"/>
      </a:dk2>
      <a:lt2>
        <a:srgbClr val="F7F7F7"/>
      </a:lt2>
      <a:accent1>
        <a:srgbClr val="EBA000"/>
      </a:accent1>
      <a:accent2>
        <a:srgbClr val="00BAC8"/>
      </a:accent2>
      <a:accent3>
        <a:srgbClr val="E64823"/>
      </a:accent3>
      <a:accent4>
        <a:srgbClr val="4D5AFF"/>
      </a:accent4>
      <a:accent5>
        <a:srgbClr val="FE5D21"/>
      </a:accent5>
      <a:accent6>
        <a:srgbClr val="00C777"/>
      </a:accent6>
      <a:hlink>
        <a:srgbClr val="2998E3"/>
      </a:hlink>
      <a:folHlink>
        <a:srgbClr val="939393"/>
      </a:folHlink>
    </a:clrScheme>
    <a:fontScheme name="Gestal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estaltVTI" id="{4F87C71D-53D1-4B71-BF97-FD0EA4B25665}" vid="{A110AFC4-8D8A-4C02-8885-7BA370B379B5}"/>
    </a:ext>
  </a:extLst>
</a:theme>
</file>

<file path=docProps/app.xml><?xml version="1.0" encoding="utf-8"?>
<Properties xmlns="http://schemas.openxmlformats.org/officeDocument/2006/extended-properties" xmlns:vt="http://schemas.openxmlformats.org/officeDocument/2006/docPropsVTypes">
  <TotalTime>1319</TotalTime>
  <Words>1498</Words>
  <Application>Microsoft Office PowerPoint</Application>
  <PresentationFormat>Widescreen</PresentationFormat>
  <Paragraphs>88</Paragraphs>
  <Slides>20</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Bierstadt</vt:lpstr>
      <vt:lpstr>GestaltVTI</vt:lpstr>
      <vt:lpstr>Town of Tewksbury Battery Energy Storage System (BESS) Proposal</vt:lpstr>
      <vt:lpstr>What is the Permit Process for a Battery Energy Storage System? Why the Energy Facility Siting Board (EFSB) is the siting authority</vt:lpstr>
      <vt:lpstr>What is the Permit Process for a Battery Energy Storage System? Public Hearing</vt:lpstr>
      <vt:lpstr>What is the Permit Process for a Battery Energy Storage System? Petition to Intervene</vt:lpstr>
      <vt:lpstr>What is the Permit Process for a Battery Energy Storage System? Discovery</vt:lpstr>
      <vt:lpstr>What is the Permit Process for a Battery Energy Storage System? Evidentiary Hearings</vt:lpstr>
      <vt:lpstr>What is the Permit Process for a Battery Energy Storage System? Issue Decision or Order </vt:lpstr>
      <vt:lpstr>What is the Permit Process for a Battery Energy Storage System? What is the Town’s Role?</vt:lpstr>
      <vt:lpstr>What is the Permit Process for a Battery Energy Storage System? What is the Town’s Role?</vt:lpstr>
      <vt:lpstr>What has the Town done to date with this project?  </vt:lpstr>
      <vt:lpstr>What has the Town done to date with this project?  </vt:lpstr>
      <vt:lpstr>What has the Town done to date with this project?  </vt:lpstr>
      <vt:lpstr>BESS Safety Standards and Regulations NFPA 855 vs. UL9540 </vt:lpstr>
      <vt:lpstr>BESS Safety Standards and Regulations NFPA 855 vs. UL9540 </vt:lpstr>
      <vt:lpstr>BESS Safety Standards and Regulations UL9540A </vt:lpstr>
      <vt:lpstr>BESS Safety Standards and Regulations Fire Departments Use these Standards to: </vt:lpstr>
      <vt:lpstr>BESS Safety Standards and Regulations Determining Safe Siting and Separation Distances </vt:lpstr>
      <vt:lpstr>BESS Safety Standards and Regulations Requiring Fire Protection and Detection Systems </vt:lpstr>
      <vt:lpstr>BESS Safety Standards and Regulations Emergency Response Planning </vt:lpstr>
      <vt:lpstr>Town of Tewksbury Battery Energy Storage System (BESS) Proposal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John Curran</dc:creator>
  <cp:lastModifiedBy>John Curran</cp:lastModifiedBy>
  <cp:revision>6</cp:revision>
  <cp:lastPrinted>2025-11-20T21:06:10Z</cp:lastPrinted>
  <dcterms:created xsi:type="dcterms:W3CDTF">2025-11-20T15:36:33Z</dcterms:created>
  <dcterms:modified xsi:type="dcterms:W3CDTF">2025-11-21T13:36:00Z</dcterms:modified>
</cp:coreProperties>
</file>