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6" r:id="rId8"/>
    <p:sldId id="262" r:id="rId9"/>
    <p:sldId id="264" r:id="rId10"/>
    <p:sldId id="260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73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211512-69D4-42BD-A63A-7C527009444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72970D4-5478-4466-834D-79E26163CC4D}">
      <dgm:prSet custT="1"/>
      <dgm:spPr/>
      <dgm:t>
        <a:bodyPr/>
        <a:lstStyle/>
        <a:p>
          <a:pPr>
            <a:defRPr cap="all"/>
          </a:pPr>
          <a:r>
            <a:rPr lang="en-US" sz="2400" dirty="0"/>
            <a:t>Definitions</a:t>
          </a:r>
        </a:p>
      </dgm:t>
    </dgm:pt>
    <dgm:pt modelId="{6781FA5F-DB09-480A-B7CD-2443068FE79E}" type="parTrans" cxnId="{2B86696F-60D6-4C88-9716-996FAF8D4073}">
      <dgm:prSet/>
      <dgm:spPr/>
      <dgm:t>
        <a:bodyPr/>
        <a:lstStyle/>
        <a:p>
          <a:endParaRPr lang="en-US"/>
        </a:p>
      </dgm:t>
    </dgm:pt>
    <dgm:pt modelId="{C0ADD0A7-0244-4C3E-95A7-0E0BB2F9843D}" type="sibTrans" cxnId="{2B86696F-60D6-4C88-9716-996FAF8D4073}">
      <dgm:prSet/>
      <dgm:spPr/>
      <dgm:t>
        <a:bodyPr/>
        <a:lstStyle/>
        <a:p>
          <a:endParaRPr lang="en-US"/>
        </a:p>
      </dgm:t>
    </dgm:pt>
    <dgm:pt modelId="{D97AB37C-840A-4651-B98F-FD5311A6E6FC}">
      <dgm:prSet custT="1"/>
      <dgm:spPr/>
      <dgm:t>
        <a:bodyPr/>
        <a:lstStyle/>
        <a:p>
          <a:pPr>
            <a:defRPr cap="all"/>
          </a:pPr>
          <a:r>
            <a:rPr lang="en-US" sz="2400" dirty="0"/>
            <a:t>Laws, Rules, and Regulations</a:t>
          </a:r>
        </a:p>
      </dgm:t>
    </dgm:pt>
    <dgm:pt modelId="{CB0EFC41-CB5B-49D9-8CA6-EAC9E8CBACF5}" type="parTrans" cxnId="{923C03D8-4F61-4F95-9F55-95E82224DF40}">
      <dgm:prSet/>
      <dgm:spPr/>
      <dgm:t>
        <a:bodyPr/>
        <a:lstStyle/>
        <a:p>
          <a:endParaRPr lang="en-US"/>
        </a:p>
      </dgm:t>
    </dgm:pt>
    <dgm:pt modelId="{8EF1759F-C337-4898-AD35-2732C8F308FA}" type="sibTrans" cxnId="{923C03D8-4F61-4F95-9F55-95E82224DF40}">
      <dgm:prSet/>
      <dgm:spPr/>
      <dgm:t>
        <a:bodyPr/>
        <a:lstStyle/>
        <a:p>
          <a:endParaRPr lang="en-US"/>
        </a:p>
      </dgm:t>
    </dgm:pt>
    <dgm:pt modelId="{6291A874-E12C-4B31-AED1-194E636112E6}">
      <dgm:prSet custT="1"/>
      <dgm:spPr/>
      <dgm:t>
        <a:bodyPr/>
        <a:lstStyle/>
        <a:p>
          <a:pPr>
            <a:defRPr cap="all"/>
          </a:pPr>
          <a:r>
            <a:rPr lang="en-US" sz="2400" dirty="0"/>
            <a:t>Homeowner &amp; Contractor Responsibilities</a:t>
          </a:r>
        </a:p>
      </dgm:t>
    </dgm:pt>
    <dgm:pt modelId="{FB6B4A70-DA36-4D41-9EFC-D8C9519FC578}" type="parTrans" cxnId="{77955E5C-4FBC-4216-997B-75D7155B742C}">
      <dgm:prSet/>
      <dgm:spPr/>
      <dgm:t>
        <a:bodyPr/>
        <a:lstStyle/>
        <a:p>
          <a:endParaRPr lang="en-US"/>
        </a:p>
      </dgm:t>
    </dgm:pt>
    <dgm:pt modelId="{AAC45B1D-4BD9-4230-BCC3-544FA1D0CFE7}" type="sibTrans" cxnId="{77955E5C-4FBC-4216-997B-75D7155B742C}">
      <dgm:prSet/>
      <dgm:spPr/>
      <dgm:t>
        <a:bodyPr/>
        <a:lstStyle/>
        <a:p>
          <a:endParaRPr lang="en-US"/>
        </a:p>
      </dgm:t>
    </dgm:pt>
    <dgm:pt modelId="{E06C6D4F-1E52-468C-8642-BEC021EBFFC0}">
      <dgm:prSet custT="1"/>
      <dgm:spPr/>
      <dgm:t>
        <a:bodyPr/>
        <a:lstStyle/>
        <a:p>
          <a:pPr>
            <a:defRPr cap="all"/>
          </a:pPr>
          <a:r>
            <a:rPr lang="en-US" sz="2400" dirty="0"/>
            <a:t>Tree Removal Process</a:t>
          </a:r>
        </a:p>
      </dgm:t>
    </dgm:pt>
    <dgm:pt modelId="{E2B66115-9B0D-4090-8DFA-F913915803F0}" type="parTrans" cxnId="{9656DEAC-E71E-40F7-8278-2EE6912C8609}">
      <dgm:prSet/>
      <dgm:spPr/>
      <dgm:t>
        <a:bodyPr/>
        <a:lstStyle/>
        <a:p>
          <a:endParaRPr lang="en-US"/>
        </a:p>
      </dgm:t>
    </dgm:pt>
    <dgm:pt modelId="{B3B2934C-F68C-4694-A8FC-57FF22A8BAE5}" type="sibTrans" cxnId="{9656DEAC-E71E-40F7-8278-2EE6912C8609}">
      <dgm:prSet/>
      <dgm:spPr/>
      <dgm:t>
        <a:bodyPr/>
        <a:lstStyle/>
        <a:p>
          <a:endParaRPr lang="en-US"/>
        </a:p>
      </dgm:t>
    </dgm:pt>
    <dgm:pt modelId="{F1F27394-2C36-49A1-9F4E-E10764F7A4F0}" type="pres">
      <dgm:prSet presAssocID="{5B211512-69D4-42BD-A63A-7C5270094448}" presName="root" presStyleCnt="0">
        <dgm:presLayoutVars>
          <dgm:dir/>
          <dgm:resizeHandles val="exact"/>
        </dgm:presLayoutVars>
      </dgm:prSet>
      <dgm:spPr/>
    </dgm:pt>
    <dgm:pt modelId="{334368AC-A782-497D-857E-5401DC8E2943}" type="pres">
      <dgm:prSet presAssocID="{D72970D4-5478-4466-834D-79E26163CC4D}" presName="compNode" presStyleCnt="0"/>
      <dgm:spPr/>
    </dgm:pt>
    <dgm:pt modelId="{A5BE93B7-2D8D-4A27-8411-1D1F0DFAB014}" type="pres">
      <dgm:prSet presAssocID="{D72970D4-5478-4466-834D-79E26163CC4D}" presName="iconBgRect" presStyleLbl="bgShp" presStyleIdx="0" presStyleCnt="4" custScaleX="118441" custScaleY="118441" custLinFactNeighborX="-28283" custLinFactNeighborY="-8509"/>
      <dgm:spPr/>
    </dgm:pt>
    <dgm:pt modelId="{15C544B1-BAB1-48CD-8F45-F04D5D0740DF}" type="pres">
      <dgm:prSet presAssocID="{D72970D4-5478-4466-834D-79E26163CC4D}" presName="iconRect" presStyleLbl="node1" presStyleIdx="0" presStyleCnt="4" custScaleX="127031" custScaleY="127031" custLinFactNeighborX="-46235" custLinFactNeighborY="-148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321C7C2-3E65-43CA-AB4D-0E5BAD35CC1E}" type="pres">
      <dgm:prSet presAssocID="{D72970D4-5478-4466-834D-79E26163CC4D}" presName="spaceRect" presStyleCnt="0"/>
      <dgm:spPr/>
    </dgm:pt>
    <dgm:pt modelId="{03074D06-6DEC-4CB0-9423-3DD0DCA240A9}" type="pres">
      <dgm:prSet presAssocID="{D72970D4-5478-4466-834D-79E26163CC4D}" presName="textRect" presStyleLbl="revTx" presStyleIdx="0" presStyleCnt="4" custScaleX="137411" custLinFactNeighborX="-14144" custLinFactNeighborY="-1534">
        <dgm:presLayoutVars>
          <dgm:chMax val="1"/>
          <dgm:chPref val="1"/>
        </dgm:presLayoutVars>
      </dgm:prSet>
      <dgm:spPr/>
    </dgm:pt>
    <dgm:pt modelId="{FF69D806-32C7-4F4F-9F0A-6F2DC2BABFA5}" type="pres">
      <dgm:prSet presAssocID="{C0ADD0A7-0244-4C3E-95A7-0E0BB2F9843D}" presName="sibTrans" presStyleCnt="0"/>
      <dgm:spPr/>
    </dgm:pt>
    <dgm:pt modelId="{2EBAE3A3-55D3-4665-98F3-5EA7B58D2C9E}" type="pres">
      <dgm:prSet presAssocID="{D97AB37C-840A-4651-B98F-FD5311A6E6FC}" presName="compNode" presStyleCnt="0"/>
      <dgm:spPr/>
    </dgm:pt>
    <dgm:pt modelId="{A2BFBA71-8BAB-40BC-B527-A8519AB709EB}" type="pres">
      <dgm:prSet presAssocID="{D97AB37C-840A-4651-B98F-FD5311A6E6FC}" presName="iconBgRect" presStyleLbl="bgShp" presStyleIdx="1" presStyleCnt="4" custScaleX="118441" custScaleY="118441" custLinFactNeighborX="-20608" custLinFactNeighborY="-4602"/>
      <dgm:spPr/>
    </dgm:pt>
    <dgm:pt modelId="{9C1ECF2C-3190-4577-8966-0574D17538D8}" type="pres">
      <dgm:prSet presAssocID="{D97AB37C-840A-4651-B98F-FD5311A6E6FC}" presName="iconRect" presStyleLbl="node1" presStyleIdx="1" presStyleCnt="4" custScaleX="127031" custScaleY="127031" custLinFactNeighborX="-35916" custLinFactNeighborY="-802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CE8CA9E3-F44D-4010-805C-8F1C96259974}" type="pres">
      <dgm:prSet presAssocID="{D97AB37C-840A-4651-B98F-FD5311A6E6FC}" presName="spaceRect" presStyleCnt="0"/>
      <dgm:spPr/>
    </dgm:pt>
    <dgm:pt modelId="{A25F9D5D-8C19-4B70-A5E4-99496A157311}" type="pres">
      <dgm:prSet presAssocID="{D97AB37C-840A-4651-B98F-FD5311A6E6FC}" presName="textRect" presStyleLbl="revTx" presStyleIdx="1" presStyleCnt="4" custScaleX="160581" custLinFactNeighborX="-12570" custLinFactNeighborY="-6154">
        <dgm:presLayoutVars>
          <dgm:chMax val="1"/>
          <dgm:chPref val="1"/>
        </dgm:presLayoutVars>
      </dgm:prSet>
      <dgm:spPr/>
    </dgm:pt>
    <dgm:pt modelId="{3FE03174-FD25-4154-A076-6D7DBCAD7D5F}" type="pres">
      <dgm:prSet presAssocID="{8EF1759F-C337-4898-AD35-2732C8F308FA}" presName="sibTrans" presStyleCnt="0"/>
      <dgm:spPr/>
    </dgm:pt>
    <dgm:pt modelId="{F0379040-52E6-4EE0-AB12-5198496656D5}" type="pres">
      <dgm:prSet presAssocID="{6291A874-E12C-4B31-AED1-194E636112E6}" presName="compNode" presStyleCnt="0"/>
      <dgm:spPr/>
    </dgm:pt>
    <dgm:pt modelId="{0C70B251-36BE-43F1-9E48-7E9A615C28E5}" type="pres">
      <dgm:prSet presAssocID="{6291A874-E12C-4B31-AED1-194E636112E6}" presName="iconBgRect" presStyleLbl="bgShp" presStyleIdx="2" presStyleCnt="4" custScaleX="118441" custScaleY="118441"/>
      <dgm:spPr/>
    </dgm:pt>
    <dgm:pt modelId="{8EB1FB9C-CDEF-48E8-9605-44CDB9C0BA84}" type="pres">
      <dgm:prSet presAssocID="{6291A874-E12C-4B31-AED1-194E636112E6}" presName="iconRect" presStyleLbl="node1" presStyleIdx="2" presStyleCnt="4" custScaleX="127031" custScaleY="12703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54F15AA0-6345-46E3-87B0-5E182CF7EC28}" type="pres">
      <dgm:prSet presAssocID="{6291A874-E12C-4B31-AED1-194E636112E6}" presName="spaceRect" presStyleCnt="0"/>
      <dgm:spPr/>
    </dgm:pt>
    <dgm:pt modelId="{28EFE52B-566F-49ED-8755-D7009C6AB37F}" type="pres">
      <dgm:prSet presAssocID="{6291A874-E12C-4B31-AED1-194E636112E6}" presName="textRect" presStyleLbl="revTx" presStyleIdx="2" presStyleCnt="4" custScaleX="162290">
        <dgm:presLayoutVars>
          <dgm:chMax val="1"/>
          <dgm:chPref val="1"/>
        </dgm:presLayoutVars>
      </dgm:prSet>
      <dgm:spPr/>
    </dgm:pt>
    <dgm:pt modelId="{C389FB4D-5641-453B-B9C1-EDFFBBE108AB}" type="pres">
      <dgm:prSet presAssocID="{AAC45B1D-4BD9-4230-BCC3-544FA1D0CFE7}" presName="sibTrans" presStyleCnt="0"/>
      <dgm:spPr/>
    </dgm:pt>
    <dgm:pt modelId="{32EBC1BC-5CCE-4832-A866-FCEA6984D24C}" type="pres">
      <dgm:prSet presAssocID="{E06C6D4F-1E52-468C-8642-BEC021EBFFC0}" presName="compNode" presStyleCnt="0"/>
      <dgm:spPr/>
    </dgm:pt>
    <dgm:pt modelId="{8D1336B3-ED47-48FA-8939-DCC4CACC39B6}" type="pres">
      <dgm:prSet presAssocID="{E06C6D4F-1E52-468C-8642-BEC021EBFFC0}" presName="iconBgRect" presStyleLbl="bgShp" presStyleIdx="3" presStyleCnt="4" custScaleX="118441" custScaleY="118441" custLinFactNeighborX="18687" custLinFactNeighborY="955"/>
      <dgm:spPr/>
    </dgm:pt>
    <dgm:pt modelId="{8B7800AC-79D1-4B8C-B3A4-D0F229C97A8E}" type="pres">
      <dgm:prSet presAssocID="{E06C6D4F-1E52-468C-8642-BEC021EBFFC0}" presName="iconRect" presStyleLbl="node1" presStyleIdx="3" presStyleCnt="4" custScaleX="127031" custScaleY="127031" custLinFactNeighborX="32567" custLinFactNeighborY="166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218DC3E-D7E8-4584-8EFD-FB54B0C77AC0}" type="pres">
      <dgm:prSet presAssocID="{E06C6D4F-1E52-468C-8642-BEC021EBFFC0}" presName="spaceRect" presStyleCnt="0"/>
      <dgm:spPr/>
    </dgm:pt>
    <dgm:pt modelId="{684FEBB1-1C6D-4A87-BFF1-A5BB9C946EFE}" type="pres">
      <dgm:prSet presAssocID="{E06C6D4F-1E52-468C-8642-BEC021EBFFC0}" presName="textRect" presStyleLbl="revTx" presStyleIdx="3" presStyleCnt="4" custScaleX="126234" custLinFactNeighborX="10627" custLinFactNeighborY="-3080">
        <dgm:presLayoutVars>
          <dgm:chMax val="1"/>
          <dgm:chPref val="1"/>
        </dgm:presLayoutVars>
      </dgm:prSet>
      <dgm:spPr/>
    </dgm:pt>
  </dgm:ptLst>
  <dgm:cxnLst>
    <dgm:cxn modelId="{2B181400-F77E-4201-9FE1-205BD2155546}" type="presOf" srcId="{D72970D4-5478-4466-834D-79E26163CC4D}" destId="{03074D06-6DEC-4CB0-9423-3DD0DCA240A9}" srcOrd="0" destOrd="0" presId="urn:microsoft.com/office/officeart/2018/5/layout/IconCircleLabelList"/>
    <dgm:cxn modelId="{DC8CD003-9459-4213-A692-53F3526435E1}" type="presOf" srcId="{D97AB37C-840A-4651-B98F-FD5311A6E6FC}" destId="{A25F9D5D-8C19-4B70-A5E4-99496A157311}" srcOrd="0" destOrd="0" presId="urn:microsoft.com/office/officeart/2018/5/layout/IconCircleLabelList"/>
    <dgm:cxn modelId="{77955E5C-4FBC-4216-997B-75D7155B742C}" srcId="{5B211512-69D4-42BD-A63A-7C5270094448}" destId="{6291A874-E12C-4B31-AED1-194E636112E6}" srcOrd="2" destOrd="0" parTransId="{FB6B4A70-DA36-4D41-9EFC-D8C9519FC578}" sibTransId="{AAC45B1D-4BD9-4230-BCC3-544FA1D0CFE7}"/>
    <dgm:cxn modelId="{2B86696F-60D6-4C88-9716-996FAF8D4073}" srcId="{5B211512-69D4-42BD-A63A-7C5270094448}" destId="{D72970D4-5478-4466-834D-79E26163CC4D}" srcOrd="0" destOrd="0" parTransId="{6781FA5F-DB09-480A-B7CD-2443068FE79E}" sibTransId="{C0ADD0A7-0244-4C3E-95A7-0E0BB2F9843D}"/>
    <dgm:cxn modelId="{EC58B577-2E49-40DD-86D1-9542C7085C24}" type="presOf" srcId="{6291A874-E12C-4B31-AED1-194E636112E6}" destId="{28EFE52B-566F-49ED-8755-D7009C6AB37F}" srcOrd="0" destOrd="0" presId="urn:microsoft.com/office/officeart/2018/5/layout/IconCircleLabelList"/>
    <dgm:cxn modelId="{9656DEAC-E71E-40F7-8278-2EE6912C8609}" srcId="{5B211512-69D4-42BD-A63A-7C5270094448}" destId="{E06C6D4F-1E52-468C-8642-BEC021EBFFC0}" srcOrd="3" destOrd="0" parTransId="{E2B66115-9B0D-4090-8DFA-F913915803F0}" sibTransId="{B3B2934C-F68C-4694-A8FC-57FF22A8BAE5}"/>
    <dgm:cxn modelId="{3CE4D7B2-0430-473A-BFBC-C0E48C5C006A}" type="presOf" srcId="{5B211512-69D4-42BD-A63A-7C5270094448}" destId="{F1F27394-2C36-49A1-9F4E-E10764F7A4F0}" srcOrd="0" destOrd="0" presId="urn:microsoft.com/office/officeart/2018/5/layout/IconCircleLabelList"/>
    <dgm:cxn modelId="{A970EAB3-B63B-44E3-BC06-E65418A4C16B}" type="presOf" srcId="{E06C6D4F-1E52-468C-8642-BEC021EBFFC0}" destId="{684FEBB1-1C6D-4A87-BFF1-A5BB9C946EFE}" srcOrd="0" destOrd="0" presId="urn:microsoft.com/office/officeart/2018/5/layout/IconCircleLabelList"/>
    <dgm:cxn modelId="{923C03D8-4F61-4F95-9F55-95E82224DF40}" srcId="{5B211512-69D4-42BD-A63A-7C5270094448}" destId="{D97AB37C-840A-4651-B98F-FD5311A6E6FC}" srcOrd="1" destOrd="0" parTransId="{CB0EFC41-CB5B-49D9-8CA6-EAC9E8CBACF5}" sibTransId="{8EF1759F-C337-4898-AD35-2732C8F308FA}"/>
    <dgm:cxn modelId="{9ADA2961-8A99-4DD3-98BB-B6F8B6097F1D}" type="presParOf" srcId="{F1F27394-2C36-49A1-9F4E-E10764F7A4F0}" destId="{334368AC-A782-497D-857E-5401DC8E2943}" srcOrd="0" destOrd="0" presId="urn:microsoft.com/office/officeart/2018/5/layout/IconCircleLabelList"/>
    <dgm:cxn modelId="{4C4C72A1-0073-4E3C-B4B8-03428CF10393}" type="presParOf" srcId="{334368AC-A782-497D-857E-5401DC8E2943}" destId="{A5BE93B7-2D8D-4A27-8411-1D1F0DFAB014}" srcOrd="0" destOrd="0" presId="urn:microsoft.com/office/officeart/2018/5/layout/IconCircleLabelList"/>
    <dgm:cxn modelId="{0B87E80F-0EEE-4328-8075-C504E31DEB75}" type="presParOf" srcId="{334368AC-A782-497D-857E-5401DC8E2943}" destId="{15C544B1-BAB1-48CD-8F45-F04D5D0740DF}" srcOrd="1" destOrd="0" presId="urn:microsoft.com/office/officeart/2018/5/layout/IconCircleLabelList"/>
    <dgm:cxn modelId="{4618EA76-B541-4B32-8BEF-1473A6582190}" type="presParOf" srcId="{334368AC-A782-497D-857E-5401DC8E2943}" destId="{3321C7C2-3E65-43CA-AB4D-0E5BAD35CC1E}" srcOrd="2" destOrd="0" presId="urn:microsoft.com/office/officeart/2018/5/layout/IconCircleLabelList"/>
    <dgm:cxn modelId="{588DB025-215D-4C8F-B0A8-B94503CAAAF2}" type="presParOf" srcId="{334368AC-A782-497D-857E-5401DC8E2943}" destId="{03074D06-6DEC-4CB0-9423-3DD0DCA240A9}" srcOrd="3" destOrd="0" presId="urn:microsoft.com/office/officeart/2018/5/layout/IconCircleLabelList"/>
    <dgm:cxn modelId="{ED824EE7-5E08-48B9-A9D7-5439D45252AD}" type="presParOf" srcId="{F1F27394-2C36-49A1-9F4E-E10764F7A4F0}" destId="{FF69D806-32C7-4F4F-9F0A-6F2DC2BABFA5}" srcOrd="1" destOrd="0" presId="urn:microsoft.com/office/officeart/2018/5/layout/IconCircleLabelList"/>
    <dgm:cxn modelId="{80B7A98C-3A39-466A-BC17-BDA2882FF2E3}" type="presParOf" srcId="{F1F27394-2C36-49A1-9F4E-E10764F7A4F0}" destId="{2EBAE3A3-55D3-4665-98F3-5EA7B58D2C9E}" srcOrd="2" destOrd="0" presId="urn:microsoft.com/office/officeart/2018/5/layout/IconCircleLabelList"/>
    <dgm:cxn modelId="{CF85D290-E556-432F-9402-32188E6D45DD}" type="presParOf" srcId="{2EBAE3A3-55D3-4665-98F3-5EA7B58D2C9E}" destId="{A2BFBA71-8BAB-40BC-B527-A8519AB709EB}" srcOrd="0" destOrd="0" presId="urn:microsoft.com/office/officeart/2018/5/layout/IconCircleLabelList"/>
    <dgm:cxn modelId="{010C6867-DE93-4BC2-ACC6-49C9A1C194DF}" type="presParOf" srcId="{2EBAE3A3-55D3-4665-98F3-5EA7B58D2C9E}" destId="{9C1ECF2C-3190-4577-8966-0574D17538D8}" srcOrd="1" destOrd="0" presId="urn:microsoft.com/office/officeart/2018/5/layout/IconCircleLabelList"/>
    <dgm:cxn modelId="{44ED1F51-B957-4D79-A769-119B5422E819}" type="presParOf" srcId="{2EBAE3A3-55D3-4665-98F3-5EA7B58D2C9E}" destId="{CE8CA9E3-F44D-4010-805C-8F1C96259974}" srcOrd="2" destOrd="0" presId="urn:microsoft.com/office/officeart/2018/5/layout/IconCircleLabelList"/>
    <dgm:cxn modelId="{95DDE930-C0B2-47A1-B355-6DE5D7AA523C}" type="presParOf" srcId="{2EBAE3A3-55D3-4665-98F3-5EA7B58D2C9E}" destId="{A25F9D5D-8C19-4B70-A5E4-99496A157311}" srcOrd="3" destOrd="0" presId="urn:microsoft.com/office/officeart/2018/5/layout/IconCircleLabelList"/>
    <dgm:cxn modelId="{C394765B-E0C5-45B4-8EE9-F93A18A6C049}" type="presParOf" srcId="{F1F27394-2C36-49A1-9F4E-E10764F7A4F0}" destId="{3FE03174-FD25-4154-A076-6D7DBCAD7D5F}" srcOrd="3" destOrd="0" presId="urn:microsoft.com/office/officeart/2018/5/layout/IconCircleLabelList"/>
    <dgm:cxn modelId="{CA0DDA44-F20D-4593-B01A-E8D293DAB37E}" type="presParOf" srcId="{F1F27394-2C36-49A1-9F4E-E10764F7A4F0}" destId="{F0379040-52E6-4EE0-AB12-5198496656D5}" srcOrd="4" destOrd="0" presId="urn:microsoft.com/office/officeart/2018/5/layout/IconCircleLabelList"/>
    <dgm:cxn modelId="{D6AD44D8-2726-4A79-B1B9-EFEE9CC86F60}" type="presParOf" srcId="{F0379040-52E6-4EE0-AB12-5198496656D5}" destId="{0C70B251-36BE-43F1-9E48-7E9A615C28E5}" srcOrd="0" destOrd="0" presId="urn:microsoft.com/office/officeart/2018/5/layout/IconCircleLabelList"/>
    <dgm:cxn modelId="{92ACF506-7C0F-424C-A152-0F40343AD3E5}" type="presParOf" srcId="{F0379040-52E6-4EE0-AB12-5198496656D5}" destId="{8EB1FB9C-CDEF-48E8-9605-44CDB9C0BA84}" srcOrd="1" destOrd="0" presId="urn:microsoft.com/office/officeart/2018/5/layout/IconCircleLabelList"/>
    <dgm:cxn modelId="{E67EB543-9F95-4F2C-B3BF-FD89D8B68101}" type="presParOf" srcId="{F0379040-52E6-4EE0-AB12-5198496656D5}" destId="{54F15AA0-6345-46E3-87B0-5E182CF7EC28}" srcOrd="2" destOrd="0" presId="urn:microsoft.com/office/officeart/2018/5/layout/IconCircleLabelList"/>
    <dgm:cxn modelId="{51EBEEF1-9529-49BA-B228-63F8A99B76F2}" type="presParOf" srcId="{F0379040-52E6-4EE0-AB12-5198496656D5}" destId="{28EFE52B-566F-49ED-8755-D7009C6AB37F}" srcOrd="3" destOrd="0" presId="urn:microsoft.com/office/officeart/2018/5/layout/IconCircleLabelList"/>
    <dgm:cxn modelId="{D7CA5231-E5A4-48C9-9126-A5AB801FE243}" type="presParOf" srcId="{F1F27394-2C36-49A1-9F4E-E10764F7A4F0}" destId="{C389FB4D-5641-453B-B9C1-EDFFBBE108AB}" srcOrd="5" destOrd="0" presId="urn:microsoft.com/office/officeart/2018/5/layout/IconCircleLabelList"/>
    <dgm:cxn modelId="{F946E5ED-425A-4523-97AA-6E0F031E00B6}" type="presParOf" srcId="{F1F27394-2C36-49A1-9F4E-E10764F7A4F0}" destId="{32EBC1BC-5CCE-4832-A866-FCEA6984D24C}" srcOrd="6" destOrd="0" presId="urn:microsoft.com/office/officeart/2018/5/layout/IconCircleLabelList"/>
    <dgm:cxn modelId="{81F57288-AD9B-425B-B1F9-A2AD31C3B3FD}" type="presParOf" srcId="{32EBC1BC-5CCE-4832-A866-FCEA6984D24C}" destId="{8D1336B3-ED47-48FA-8939-DCC4CACC39B6}" srcOrd="0" destOrd="0" presId="urn:microsoft.com/office/officeart/2018/5/layout/IconCircleLabelList"/>
    <dgm:cxn modelId="{35D841DA-4077-458B-BBA3-9D453632CE23}" type="presParOf" srcId="{32EBC1BC-5CCE-4832-A866-FCEA6984D24C}" destId="{8B7800AC-79D1-4B8C-B3A4-D0F229C97A8E}" srcOrd="1" destOrd="0" presId="urn:microsoft.com/office/officeart/2018/5/layout/IconCircleLabelList"/>
    <dgm:cxn modelId="{C0E43F0C-5276-4A71-BE6A-F01A74ACF69D}" type="presParOf" srcId="{32EBC1BC-5CCE-4832-A866-FCEA6984D24C}" destId="{E218DC3E-D7E8-4584-8EFD-FB54B0C77AC0}" srcOrd="2" destOrd="0" presId="urn:microsoft.com/office/officeart/2018/5/layout/IconCircleLabelList"/>
    <dgm:cxn modelId="{7CEFC087-9A65-4BD4-9B31-4833198A3056}" type="presParOf" srcId="{32EBC1BC-5CCE-4832-A866-FCEA6984D24C}" destId="{684FEBB1-1C6D-4A87-BFF1-A5BB9C946EF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E93B7-2D8D-4A27-8411-1D1F0DFAB014}">
      <dsp:nvSpPr>
        <dsp:cNvPr id="0" name=""/>
        <dsp:cNvSpPr/>
      </dsp:nvSpPr>
      <dsp:spPr>
        <a:xfrm>
          <a:off x="620766" y="625868"/>
          <a:ext cx="1300482" cy="13004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544B1-BAB1-48CD-8F45-F04D5D0740DF}">
      <dsp:nvSpPr>
        <dsp:cNvPr id="0" name=""/>
        <dsp:cNvSpPr/>
      </dsp:nvSpPr>
      <dsp:spPr>
        <a:xfrm>
          <a:off x="890126" y="875961"/>
          <a:ext cx="800295" cy="8002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74D06-6DEC-4CB0-9423-3DD0DCA240A9}">
      <dsp:nvSpPr>
        <dsp:cNvPr id="0" name=""/>
        <dsp:cNvSpPr/>
      </dsp:nvSpPr>
      <dsp:spPr>
        <a:xfrm>
          <a:off x="90264" y="2248871"/>
          <a:ext cx="2473398" cy="7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Definitions</a:t>
          </a:r>
        </a:p>
      </dsp:txBody>
      <dsp:txXfrm>
        <a:off x="90264" y="2248871"/>
        <a:ext cx="2473398" cy="760581"/>
      </dsp:txXfrm>
    </dsp:sp>
    <dsp:sp modelId="{A2BFBA71-8BAB-40BC-B527-A8519AB709EB}">
      <dsp:nvSpPr>
        <dsp:cNvPr id="0" name=""/>
        <dsp:cNvSpPr/>
      </dsp:nvSpPr>
      <dsp:spPr>
        <a:xfrm>
          <a:off x="3701966" y="668767"/>
          <a:ext cx="1300482" cy="13004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ECF2C-3190-4577-8966-0574D17538D8}">
      <dsp:nvSpPr>
        <dsp:cNvPr id="0" name=""/>
        <dsp:cNvSpPr/>
      </dsp:nvSpPr>
      <dsp:spPr>
        <a:xfrm>
          <a:off x="3952064" y="918858"/>
          <a:ext cx="800295" cy="8002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F9D5D-8C19-4B70-A5E4-99496A157311}">
      <dsp:nvSpPr>
        <dsp:cNvPr id="0" name=""/>
        <dsp:cNvSpPr/>
      </dsp:nvSpPr>
      <dsp:spPr>
        <a:xfrm>
          <a:off x="2906994" y="2213732"/>
          <a:ext cx="2890457" cy="7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Laws, Rules, and Regulations</a:t>
          </a:r>
        </a:p>
      </dsp:txBody>
      <dsp:txXfrm>
        <a:off x="2906994" y="2213732"/>
        <a:ext cx="2890457" cy="760581"/>
      </dsp:txXfrm>
    </dsp:sp>
    <dsp:sp modelId="{0C70B251-36BE-43F1-9E48-7E9A615C28E5}">
      <dsp:nvSpPr>
        <dsp:cNvPr id="0" name=""/>
        <dsp:cNvSpPr/>
      </dsp:nvSpPr>
      <dsp:spPr>
        <a:xfrm>
          <a:off x="7149080" y="719297"/>
          <a:ext cx="1300482" cy="13004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1FB9C-CDEF-48E8-9605-44CDB9C0BA84}">
      <dsp:nvSpPr>
        <dsp:cNvPr id="0" name=""/>
        <dsp:cNvSpPr/>
      </dsp:nvSpPr>
      <dsp:spPr>
        <a:xfrm>
          <a:off x="7399174" y="969390"/>
          <a:ext cx="800295" cy="8002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FE52B-566F-49ED-8755-D7009C6AB37F}">
      <dsp:nvSpPr>
        <dsp:cNvPr id="0" name=""/>
        <dsp:cNvSpPr/>
      </dsp:nvSpPr>
      <dsp:spPr>
        <a:xfrm>
          <a:off x="6338712" y="2260538"/>
          <a:ext cx="2921220" cy="7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Homeowner &amp; Contractor Responsibilities</a:t>
          </a:r>
        </a:p>
      </dsp:txBody>
      <dsp:txXfrm>
        <a:off x="6338712" y="2260538"/>
        <a:ext cx="2921220" cy="760581"/>
      </dsp:txXfrm>
    </dsp:sp>
    <dsp:sp modelId="{8D1336B3-ED47-48FA-8939-DCC4CACC39B6}">
      <dsp:nvSpPr>
        <dsp:cNvPr id="0" name=""/>
        <dsp:cNvSpPr/>
      </dsp:nvSpPr>
      <dsp:spPr>
        <a:xfrm>
          <a:off x="10265980" y="729783"/>
          <a:ext cx="1300482" cy="13004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7800AC-79D1-4B8C-B3A4-D0F229C97A8E}">
      <dsp:nvSpPr>
        <dsp:cNvPr id="0" name=""/>
        <dsp:cNvSpPr/>
      </dsp:nvSpPr>
      <dsp:spPr>
        <a:xfrm>
          <a:off x="10516062" y="979873"/>
          <a:ext cx="800295" cy="8002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FEBB1-1C6D-4A87-BFF1-A5BB9C946EFE}">
      <dsp:nvSpPr>
        <dsp:cNvPr id="0" name=""/>
        <dsp:cNvSpPr/>
      </dsp:nvSpPr>
      <dsp:spPr>
        <a:xfrm>
          <a:off x="9766217" y="2237112"/>
          <a:ext cx="2272212" cy="7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Tree Removal Process</a:t>
          </a:r>
        </a:p>
      </dsp:txBody>
      <dsp:txXfrm>
        <a:off x="9766217" y="2237112"/>
        <a:ext cx="2272212" cy="760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1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3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3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4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8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2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0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9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5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5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620BBBC-B9D8-48BA-8111-19DE11B75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E181691-D26A-495B-B5CA-507EF81FE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0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8AC3-1D7C-8D68-10EE-4311A83F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1480" y="4768770"/>
            <a:ext cx="4490977" cy="967261"/>
          </a:xfrm>
        </p:spPr>
        <p:txBody>
          <a:bodyPr bIns="91440" anchor="ctr" anchorCtr="0">
            <a:noAutofit/>
          </a:bodyPr>
          <a:lstStyle/>
          <a:p>
            <a:r>
              <a:rPr lang="en-US" sz="4800" dirty="0">
                <a:solidFill>
                  <a:srgbClr val="336600"/>
                </a:solidFill>
                <a:latin typeface="Amasis MT Pro Black" panose="02040A04050005020304" pitchFamily="18" charset="0"/>
              </a:rPr>
              <a:t>Tree Talk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E0084-2F45-F1BD-8739-686803A3F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0517" y="5783508"/>
            <a:ext cx="4172901" cy="1074492"/>
          </a:xfrm>
        </p:spPr>
        <p:txBody>
          <a:bodyPr anchorCtr="0">
            <a:noAutofit/>
          </a:bodyPr>
          <a:lstStyle/>
          <a:p>
            <a:r>
              <a:rPr lang="en-US" sz="2800" dirty="0">
                <a:solidFill>
                  <a:srgbClr val="E7E6E6"/>
                </a:solidFill>
                <a:latin typeface="Amasis MT Pro Black" panose="02040A04050005020304" pitchFamily="18" charset="0"/>
              </a:rPr>
              <a:t>Understanding Public</a:t>
            </a:r>
          </a:p>
          <a:p>
            <a:r>
              <a:rPr lang="en-US" sz="2800" dirty="0">
                <a:solidFill>
                  <a:srgbClr val="E7E6E6"/>
                </a:solidFill>
                <a:latin typeface="Amasis MT Pro Black" panose="02040A04050005020304" pitchFamily="18" charset="0"/>
              </a:rPr>
              <a:t>Shade Trees</a:t>
            </a:r>
          </a:p>
        </p:txBody>
      </p:sp>
      <p:pic>
        <p:nvPicPr>
          <p:cNvPr id="13" name="Picture 12" descr="A tree stumps in a yard&#10;&#10;AI-generated content may be incorrect.">
            <a:extLst>
              <a:ext uri="{FF2B5EF4-FFF2-40B4-BE49-F238E27FC236}">
                <a16:creationId xmlns:a16="http://schemas.microsoft.com/office/drawing/2014/main" id="{7D8E0A38-23E5-52C5-25E5-DE098037B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-338" r="2979" b="1619"/>
          <a:stretch/>
        </p:blipFill>
        <p:spPr>
          <a:xfrm rot="5400000">
            <a:off x="7942446" y="503485"/>
            <a:ext cx="4114800" cy="3749040"/>
          </a:xfrm>
          <a:prstGeom prst="rect">
            <a:avLst/>
          </a:prstGeom>
        </p:spPr>
      </p:pic>
      <p:pic>
        <p:nvPicPr>
          <p:cNvPr id="7" name="Picture 6" descr="A tree in a neighborhood&#10;&#10;AI-generated content may be incorrect.">
            <a:extLst>
              <a:ext uri="{FF2B5EF4-FFF2-40B4-BE49-F238E27FC236}">
                <a16:creationId xmlns:a16="http://schemas.microsoft.com/office/drawing/2014/main" id="{0DF9D6E2-4BDE-096B-BF5A-5560E537A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" r="18647" b="-2507"/>
          <a:stretch/>
        </p:blipFill>
        <p:spPr>
          <a:xfrm rot="5400000">
            <a:off x="4038600" y="503981"/>
            <a:ext cx="4114800" cy="3749040"/>
          </a:xfrm>
          <a:prstGeom prst="rect">
            <a:avLst/>
          </a:prstGeom>
        </p:spPr>
      </p:pic>
      <p:pic>
        <p:nvPicPr>
          <p:cNvPr id="5" name="Picture 4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B96ABB40-E5D3-D66A-36A4-E36B9B595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6938" r="333" b="16864"/>
          <a:stretch/>
        </p:blipFill>
        <p:spPr>
          <a:xfrm>
            <a:off x="8856846" y="4525715"/>
            <a:ext cx="3017520" cy="2011680"/>
          </a:xfrm>
          <a:prstGeom prst="rect">
            <a:avLst/>
          </a:prstGeom>
        </p:spPr>
      </p:pic>
      <p:pic>
        <p:nvPicPr>
          <p:cNvPr id="9" name="Picture 8" descr="A tree trunk with a sign on it&#10;&#10;AI-generated content may be incorrect.">
            <a:extLst>
              <a:ext uri="{FF2B5EF4-FFF2-40B4-BE49-F238E27FC236}">
                <a16:creationId xmlns:a16="http://schemas.microsoft.com/office/drawing/2014/main" id="{72155D45-625F-834A-C6F7-33CD47F3D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45698" b="-2"/>
          <a:stretch/>
        </p:blipFill>
        <p:spPr>
          <a:xfrm rot="5400000">
            <a:off x="1208112" y="1531619"/>
            <a:ext cx="2013804" cy="3794760"/>
          </a:xfrm>
          <a:prstGeom prst="rect">
            <a:avLst/>
          </a:prstGeom>
        </p:spPr>
      </p:pic>
      <p:pic>
        <p:nvPicPr>
          <p:cNvPr id="11" name="Picture 10" descr="A tree next to a road&#10;&#10;AI-generated content may be incorrect.">
            <a:extLst>
              <a:ext uri="{FF2B5EF4-FFF2-40B4-BE49-F238E27FC236}">
                <a16:creationId xmlns:a16="http://schemas.microsoft.com/office/drawing/2014/main" id="{7D4DDB3D-8205-681E-AD4B-60224B2D9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 r="44546"/>
          <a:stretch/>
        </p:blipFill>
        <p:spPr>
          <a:xfrm rot="5400000">
            <a:off x="1216151" y="-576786"/>
            <a:ext cx="2000947" cy="3797983"/>
          </a:xfrm>
          <a:prstGeom prst="rect">
            <a:avLst/>
          </a:prstGeom>
        </p:spPr>
      </p:pic>
      <p:pic>
        <p:nvPicPr>
          <p:cNvPr id="15" name="Picture 14" descr="A car parked on the side of the road&#10;&#10;AI-generated content may be incorrect.">
            <a:extLst>
              <a:ext uri="{FF2B5EF4-FFF2-40B4-BE49-F238E27FC236}">
                <a16:creationId xmlns:a16="http://schemas.microsoft.com/office/drawing/2014/main" id="{38DE28FC-4458-8909-D3D2-1A647184C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r="44000" b="-2"/>
          <a:stretch/>
        </p:blipFill>
        <p:spPr>
          <a:xfrm rot="5400000">
            <a:off x="1209738" y="3633611"/>
            <a:ext cx="2010551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8F6D5-A618-33CA-8FDE-E9AE28137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A59AE8-2AD0-BEF2-FE7D-D51D2FCD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324092"/>
            <a:ext cx="10235843" cy="9380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Resident/contractor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139A7-8D24-4998-1354-34C4F127F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200" dirty="0"/>
              <a:t>Contact the Tree Warden if you want to trim or remove any vegetation along the roadway.</a:t>
            </a:r>
          </a:p>
          <a:p>
            <a:pPr lvl="1"/>
            <a:r>
              <a:rPr lang="en-US" sz="2200" dirty="0"/>
              <a:t>The location of the Right-of-Way can vary greatly</a:t>
            </a:r>
          </a:p>
          <a:p>
            <a:pPr lvl="2"/>
            <a:r>
              <a:rPr lang="en-US" sz="2200" dirty="0"/>
              <a:t>We have found that the Right-of-Way is sometimes more than </a:t>
            </a:r>
            <a:r>
              <a:rPr lang="en-US" sz="2200" b="1" u="sng" dirty="0"/>
              <a:t>30-feet</a:t>
            </a:r>
            <a:r>
              <a:rPr lang="en-US" sz="2200" dirty="0"/>
              <a:t> back from the roadway</a:t>
            </a:r>
          </a:p>
          <a:p>
            <a:r>
              <a:rPr lang="en-US" sz="2200" dirty="0"/>
              <a:t>Contact the Community Development Office to see if your planned work requires any additional approval/permits</a:t>
            </a:r>
          </a:p>
          <a:p>
            <a:r>
              <a:rPr lang="en-US" sz="2200" dirty="0"/>
              <a:t>Contact the Police Department to see if a police detail will be needed for your work		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356D8B9F-4646-84D3-28D5-A76071011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1F816-1B3E-387F-435B-15A49DE5F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D48DE3-EDFC-2046-0329-F7813CDD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7" y="324092"/>
            <a:ext cx="5479056" cy="93807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Utility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B69E-44D9-7CE2-4BD1-6CCBDF5C1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200" dirty="0"/>
              <a:t>Utility Companies may submit the following to the Tree Warden for approval:</a:t>
            </a:r>
          </a:p>
          <a:p>
            <a:pPr lvl="1"/>
            <a:r>
              <a:rPr lang="en-US" sz="2000" dirty="0"/>
              <a:t>An annual vegetation management plan</a:t>
            </a:r>
          </a:p>
          <a:p>
            <a:pPr lvl="1"/>
            <a:r>
              <a:rPr lang="en-US" sz="2000" dirty="0"/>
              <a:t>An annual hazard tree removal plan</a:t>
            </a:r>
          </a:p>
          <a:p>
            <a:r>
              <a:rPr lang="en-US" sz="2200" dirty="0"/>
              <a:t>The plan(s) shall be submitted at least 90 days prior to the start of work</a:t>
            </a:r>
          </a:p>
          <a:p>
            <a:r>
              <a:rPr lang="en-US" sz="2200" dirty="0"/>
              <a:t>The Tree Warden shall notify the Utility within 60 days of the Plan is approved</a:t>
            </a:r>
          </a:p>
          <a:p>
            <a:pPr lvl="1"/>
            <a:r>
              <a:rPr lang="en-US" sz="2000" dirty="0"/>
              <a:t>The approval can includes mutually agreed upon modifications</a:t>
            </a:r>
          </a:p>
          <a:p>
            <a:pPr lvl="1"/>
            <a:r>
              <a:rPr lang="en-US" sz="2000" dirty="0"/>
              <a:t>If the Tree Warden fails to respond within 60-days, the Utility can seek approval from the Select Board</a:t>
            </a:r>
          </a:p>
          <a:p>
            <a:r>
              <a:rPr lang="en-US" sz="2200" dirty="0"/>
              <a:t>The Utility Company shall notify the Tree Warden, in writing, 14-days prior to starting the work</a:t>
            </a:r>
          </a:p>
          <a:p>
            <a:r>
              <a:rPr lang="en-US" sz="2200" dirty="0"/>
              <a:t>The utility shall provide to the State Forester a copy of any annual vegetation management plan or hazard tree removal plan and a copy of the approval or denial letter from the applicable Tree Warden.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298EC845-B3B0-502E-01DA-68FC2451B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07990B-C9C4-0615-7E18-9BA4D1F78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1550D3-3631-7E92-0F62-409237CB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7" y="324092"/>
            <a:ext cx="5479056" cy="93807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3D9BF-D751-DF5F-C902-07AD5FEB1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b="1" u="sng" dirty="0"/>
              <a:t>References</a:t>
            </a:r>
          </a:p>
          <a:p>
            <a:r>
              <a:rPr lang="en-US" sz="2200" dirty="0"/>
              <a:t>Commonwealth of Massachusetts. (2025, February 25). 194th General Court of the Commonwealth of Massachusetts. Retrieved from Chapter 87: 	https://malegislature.gov/Laws/GeneralLaws/PartI/TitleXIV/Chapter87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3B254E07-9930-C2A4-C37F-B5949485D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1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7EE9B4-EFE5-3AD7-5439-668E150F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384" y="744774"/>
            <a:ext cx="7729728" cy="1188720"/>
          </a:xfrm>
        </p:spPr>
        <p:txBody>
          <a:bodyPr>
            <a:normAutofit/>
          </a:bodyPr>
          <a:lstStyle/>
          <a:p>
            <a:r>
              <a:rPr lang="en-US" sz="5400" dirty="0"/>
              <a:t>Discussion Topics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5FD2F9D-CA4C-7A57-B464-6CC5BDAAFF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483752"/>
              </p:ext>
            </p:extLst>
          </p:nvPr>
        </p:nvGraphicFramePr>
        <p:xfrm>
          <a:off x="0" y="2152891"/>
          <a:ext cx="12192000" cy="3740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270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A7B53-88C6-B7F2-9656-99017439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301F1-CE9C-A96E-C02D-12A42B2A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324092"/>
            <a:ext cx="3395613" cy="938070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definitions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C8510-1B2C-912C-DDAB-DA0601EF1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200" b="1"/>
              <a:t>Massachusetts General Law Chapter 87 </a:t>
            </a:r>
            <a:r>
              <a:rPr lang="en-US" sz="2200"/>
              <a:t>– The Massachusetts General Law that provides the legal protection of public shade trees.</a:t>
            </a:r>
          </a:p>
          <a:p>
            <a:r>
              <a:rPr lang="en-US" sz="2200" b="1"/>
              <a:t>Public Shade Tree </a:t>
            </a:r>
            <a:r>
              <a:rPr lang="en-US" sz="2200"/>
              <a:t>– Any tree within a public right-of-way or on the boundaries thereof including trees planted in accordance with the provisions of Chapter 87 section 7.  Trees shall have a minimum diameter of 1.5-inches one foot from the ground.</a:t>
            </a:r>
          </a:p>
          <a:p>
            <a:pPr lvl="1"/>
            <a:r>
              <a:rPr lang="en-US" sz="2200"/>
              <a:t>If the location of the right-of-way cannot be determined, a tree shall be considered a public shade tree until proven otherwise.</a:t>
            </a:r>
          </a:p>
          <a:p>
            <a:pPr lvl="1"/>
            <a:r>
              <a:rPr lang="en-US" sz="2200"/>
              <a:t>Additionally, trees planted within 20-feet of the right-of-way for the purpose of being a public shade tree shall be protected by the provisions of Chapter 87.</a:t>
            </a:r>
          </a:p>
          <a:p>
            <a:r>
              <a:rPr lang="en-US" sz="2200" b="1"/>
              <a:t>Right-of-Way</a:t>
            </a:r>
            <a:r>
              <a:rPr lang="en-US" sz="2200"/>
              <a:t> - A right of way is publicly owned area reserved for transportation purposes.</a:t>
            </a:r>
          </a:p>
          <a:p>
            <a:r>
              <a:rPr lang="en-US" sz="2200" b="1"/>
              <a:t>State Highway </a:t>
            </a:r>
            <a:r>
              <a:rPr lang="en-US" sz="2200"/>
              <a:t>– A roadway under the control of MassDOT.</a:t>
            </a:r>
          </a:p>
          <a:p>
            <a:r>
              <a:rPr lang="en-US" sz="2200" b="1"/>
              <a:t>Tree Warden </a:t>
            </a:r>
            <a:r>
              <a:rPr lang="en-US" sz="2200"/>
              <a:t>– Person with the required credentials who is appointed to enforce Chapter 87.</a:t>
            </a:r>
            <a:endParaRPr lang="en-US" sz="2200" dirty="0"/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679EFB30-B280-C31F-A59A-FBA48C2D5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23C07D-7318-C686-41BF-2DEA4F92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6C2895-A882-682F-F689-33C20295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324092"/>
            <a:ext cx="7886591" cy="9380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Laws, rules and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5E341-2BCD-6383-D4C9-9E1858FF7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200" b="1" dirty="0"/>
              <a:t>Massachusetts General Law Chapter 87 </a:t>
            </a:r>
            <a:r>
              <a:rPr lang="en-US" sz="2200" dirty="0"/>
              <a:t>– The Massachusetts General Law that provides the legal protection of public shade trees.</a:t>
            </a:r>
          </a:p>
          <a:p>
            <a:r>
              <a:rPr lang="en-US" sz="2200" b="1" dirty="0"/>
              <a:t>Town of Tewksbury General Bylaw Sections 12.04.290 to 12.04.350 – </a:t>
            </a:r>
            <a:r>
              <a:rPr lang="en-US" sz="2200" dirty="0"/>
              <a:t>Bylaw requiring police details when work is conducted </a:t>
            </a:r>
            <a:r>
              <a:rPr lang="en-US" sz="2200" b="1" u="sng" dirty="0"/>
              <a:t>in</a:t>
            </a:r>
            <a:r>
              <a:rPr lang="en-US" sz="2200" dirty="0"/>
              <a:t> or </a:t>
            </a:r>
            <a:r>
              <a:rPr lang="en-US" sz="2200" b="1" u="sng" dirty="0"/>
              <a:t>adjacent</a:t>
            </a:r>
            <a:r>
              <a:rPr lang="en-US" sz="2200" u="sng" dirty="0"/>
              <a:t> </a:t>
            </a:r>
            <a:r>
              <a:rPr lang="en-US" sz="2200" dirty="0"/>
              <a:t>to roadways.</a:t>
            </a:r>
          </a:p>
          <a:p>
            <a:pPr lvl="1"/>
            <a:r>
              <a:rPr lang="en-US" sz="2200" dirty="0"/>
              <a:t>Contains a list of roadways that always require police details for </a:t>
            </a:r>
            <a:r>
              <a:rPr lang="en-US" sz="2200" b="1" u="sng" dirty="0"/>
              <a:t>any</a:t>
            </a:r>
            <a:r>
              <a:rPr lang="en-US" sz="2200" dirty="0"/>
              <a:t> work</a:t>
            </a:r>
          </a:p>
          <a:p>
            <a:pPr lvl="1"/>
            <a:r>
              <a:rPr lang="en-US" sz="2200" dirty="0"/>
              <a:t>Includes requirements for all other roadways</a:t>
            </a:r>
          </a:p>
          <a:p>
            <a:pPr lvl="2"/>
            <a:r>
              <a:rPr lang="en-US" sz="2200" dirty="0"/>
              <a:t>Work taking longer than 15 minutes, or;</a:t>
            </a:r>
          </a:p>
          <a:p>
            <a:pPr lvl="2"/>
            <a:r>
              <a:rPr lang="en-US" sz="2200" dirty="0"/>
              <a:t>Work area extends 1/3 of the travel lane, or;</a:t>
            </a:r>
          </a:p>
          <a:p>
            <a:pPr lvl="2"/>
            <a:r>
              <a:rPr lang="en-US" sz="2200" dirty="0"/>
              <a:t>Work that constitutes a safety hazard.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83CC0DBF-ED40-2F8E-85DD-6D6B84B6A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AB840D-0A42-21D2-F48E-7ACC100FB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8DD75B-4C76-CAA8-48F1-EDFF605E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324092"/>
            <a:ext cx="7833932" cy="9380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tree warden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064E7-F90E-96E0-37F6-675467403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Tree Warden shall oversee the implementation of M.G.L. Chapter 87 including:</a:t>
            </a:r>
          </a:p>
          <a:p>
            <a:pPr lvl="1"/>
            <a:r>
              <a:rPr lang="en-US" sz="2000" dirty="0"/>
              <a:t>Appointing Deputy Tree Wardens</a:t>
            </a:r>
          </a:p>
          <a:p>
            <a:pPr lvl="1"/>
            <a:r>
              <a:rPr lang="en-US" sz="2000" dirty="0"/>
              <a:t>Have care and control of all Public Shade Trees, shrubs, and growths in Town except:</a:t>
            </a:r>
          </a:p>
          <a:p>
            <a:pPr lvl="2"/>
            <a:r>
              <a:rPr lang="en-US" sz="2000" dirty="0"/>
              <a:t>Within a State Highway</a:t>
            </a:r>
          </a:p>
          <a:p>
            <a:pPr lvl="2"/>
            <a:r>
              <a:rPr lang="en-US" sz="2000" dirty="0"/>
              <a:t>Within Public Parks or Open Places under the jurisdiction of the Parks Commissioners</a:t>
            </a:r>
          </a:p>
          <a:p>
            <a:pPr lvl="1"/>
            <a:r>
              <a:rPr lang="en-US" sz="2000" dirty="0"/>
              <a:t>Enforce all provisions of the law for the preservation of trees, shrubs, and growths</a:t>
            </a:r>
          </a:p>
          <a:p>
            <a:pPr lvl="1"/>
            <a:r>
              <a:rPr lang="en-US" sz="2000" dirty="0"/>
              <a:t>Making Regulations for the care and preservation of Public Shade Trees</a:t>
            </a:r>
          </a:p>
          <a:p>
            <a:pPr lvl="2"/>
            <a:r>
              <a:rPr lang="en-US" sz="2000" dirty="0"/>
              <a:t>When approved by the Select Board, shall have the effect of Town Bylaws</a:t>
            </a:r>
          </a:p>
          <a:p>
            <a:pPr lvl="1"/>
            <a:r>
              <a:rPr lang="en-US" sz="2000" dirty="0"/>
              <a:t>Establishing fines and forfeitures for violations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97114128-68DF-81F0-8E4F-FAC202DC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6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572E6-C290-B2E5-D826-6632D43E4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EF13B9-91DF-8A73-5DDB-2DAD4085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324092"/>
            <a:ext cx="8152807" cy="93807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Public Shade Tree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C7F7-876A-0732-7F70-A35E25C5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The Tree Warden utilizes various resources to determine if a tree is located within the Right-of-Way and therefore a Public Shade Tree.  These resources include but are not limited to:</a:t>
            </a:r>
          </a:p>
          <a:p>
            <a:pPr marL="0" indent="0">
              <a:buNone/>
            </a:pPr>
            <a:r>
              <a:rPr lang="en-US" sz="2200" dirty="0"/>
              <a:t>	Street Acceptance Plans</a:t>
            </a:r>
          </a:p>
          <a:p>
            <a:pPr marL="0" indent="0">
              <a:buNone/>
            </a:pPr>
            <a:r>
              <a:rPr lang="en-US" sz="2200" dirty="0"/>
              <a:t>	County Roadway Layout Plans</a:t>
            </a:r>
          </a:p>
          <a:p>
            <a:pPr marL="0" indent="0">
              <a:buNone/>
            </a:pPr>
            <a:r>
              <a:rPr lang="en-US" sz="2200" dirty="0"/>
              <a:t>	Subdivision Plans</a:t>
            </a:r>
          </a:p>
          <a:p>
            <a:pPr marL="0" indent="0">
              <a:buNone/>
            </a:pPr>
            <a:r>
              <a:rPr lang="en-US" sz="2200" dirty="0"/>
              <a:t>	Record Utility Plans</a:t>
            </a:r>
          </a:p>
          <a:p>
            <a:pPr marL="0" indent="0">
              <a:buNone/>
            </a:pPr>
            <a:r>
              <a:rPr lang="en-US" sz="2200" dirty="0"/>
              <a:t>	Certified Plot Plans for adjacent properties</a:t>
            </a:r>
          </a:p>
          <a:p>
            <a:pPr marL="0" indent="0">
              <a:buNone/>
            </a:pPr>
            <a:r>
              <a:rPr lang="en-US" sz="2200" dirty="0"/>
              <a:t>	Geographic Information System (GIS) Data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B21EB373-F7AD-5941-ADA9-967FB5EE1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4D9B5-8253-04E0-35B0-164BC9C5B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D621E5-6297-6424-072C-8DF8A5E7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7" y="324092"/>
            <a:ext cx="5988342" cy="93807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Tree removal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5E414-FE0F-44D8-5148-71F0B65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When a homeowner or contractor is looking to trim or remove a tree along the Right-of-Way, they must work with the Tree Warden as follows:</a:t>
            </a:r>
          </a:p>
          <a:p>
            <a:r>
              <a:rPr lang="en-US" sz="2000" dirty="0"/>
              <a:t>Request a determination from the Tree Warden on the status of a tree as a Public Shade Tree.</a:t>
            </a:r>
          </a:p>
          <a:p>
            <a:r>
              <a:rPr lang="en-US" sz="2000" dirty="0"/>
              <a:t>A Public Hearing is required if the tree is determined to be Public Shade Tree</a:t>
            </a:r>
            <a:r>
              <a:rPr lang="en-US" sz="2000" b="1" dirty="0"/>
              <a:t>*</a:t>
            </a:r>
          </a:p>
          <a:p>
            <a:pPr lvl="1"/>
            <a:r>
              <a:rPr lang="en-US" sz="2000" b="1" dirty="0"/>
              <a:t>*</a:t>
            </a:r>
            <a:r>
              <a:rPr lang="en-US" sz="2000" dirty="0"/>
              <a:t>A tree hearing is not required if the tree is deemed a hazard or nuisance by the Tree Warden.</a:t>
            </a:r>
          </a:p>
          <a:p>
            <a:r>
              <a:rPr lang="en-US" sz="2200" dirty="0"/>
              <a:t>The Tree Warden shall set the date and time of the tree hearing, typically Thursdays at 10 a.m.</a:t>
            </a:r>
          </a:p>
          <a:p>
            <a:r>
              <a:rPr lang="en-US" sz="2200" dirty="0"/>
              <a:t>The Requestor shall place a Notice of Hearing in the local news paper at their expense. </a:t>
            </a:r>
          </a:p>
          <a:p>
            <a:pPr lvl="1"/>
            <a:r>
              <a:rPr lang="en-US" sz="2000" dirty="0"/>
              <a:t>Notice shall be advertised once per week for two consecutive weeks at least 7 days prior to the hearing</a:t>
            </a:r>
          </a:p>
          <a:p>
            <a:pPr lvl="1"/>
            <a:r>
              <a:rPr lang="en-US" sz="2000" dirty="0"/>
              <a:t>The Tree Warden shall provide the language for the tree hearing advertisement.</a:t>
            </a:r>
          </a:p>
          <a:p>
            <a:r>
              <a:rPr lang="en-US" sz="2200" dirty="0"/>
              <a:t>The Tree Warden shall post the same notice on the tree being requested for removal as well as two other public places in Tewksbury (DPW, Town Hall, Library).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364E2380-C6A2-C1C8-BECF-56C73A30B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D04371-82F3-50CB-3427-FC6A6F233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273C63-AFC2-4DBA-12DB-0A94CAA8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7" y="324092"/>
            <a:ext cx="5988342" cy="93807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Tree removal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4FD9-45FD-670B-E507-D143A3DB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200" dirty="0"/>
              <a:t>The Tree Warden shall hold a public hearing.</a:t>
            </a:r>
          </a:p>
          <a:p>
            <a:r>
              <a:rPr lang="en-US" sz="2200" dirty="0"/>
              <a:t>Any objections to the trimming or removal of a tree shall be provided in writing.</a:t>
            </a:r>
          </a:p>
          <a:p>
            <a:pPr lvl="1"/>
            <a:r>
              <a:rPr lang="en-US" sz="2000" dirty="0"/>
              <a:t>A tree removal can be objected to by the Tree Warden if it is felt the tree removal is not warranted</a:t>
            </a:r>
          </a:p>
          <a:p>
            <a:r>
              <a:rPr lang="en-US" sz="2200" dirty="0"/>
              <a:t>If an objection is filed, the issues is then remanded to the Select Board for final decision.</a:t>
            </a:r>
          </a:p>
          <a:p>
            <a:r>
              <a:rPr lang="en-US" sz="2200" dirty="0"/>
              <a:t>If the tree removal is approved, the Tree Warden will issue a Tree Removal Permit, which may include special conditions such as stump removal, restoration, and planting a replacement tree.</a:t>
            </a:r>
          </a:p>
          <a:p>
            <a:endParaRPr lang="en-US" sz="2200" dirty="0"/>
          </a:p>
          <a:p>
            <a:r>
              <a:rPr lang="en-US" sz="2200" dirty="0"/>
              <a:t>The Planning Board and/or Conservation Commission may have additional regulations based on the location of the subject tree.</a:t>
            </a:r>
          </a:p>
          <a:p>
            <a:endParaRPr lang="en-US" sz="2200" dirty="0"/>
          </a:p>
          <a:p>
            <a:r>
              <a:rPr lang="en-US" sz="2200" dirty="0"/>
              <a:t>Trees located within a State Highway require approval from MassDOT prior to removal.</a:t>
            </a:r>
          </a:p>
          <a:p>
            <a:pPr lvl="1"/>
            <a:r>
              <a:rPr lang="en-US" sz="2000" dirty="0"/>
              <a:t>No hearing is required.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0F556974-63CD-419D-C3BD-5E5CD0D4A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2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>
            <a:alpha val="6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C6A97-AE9E-40B9-6741-603817102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A88724-205C-99DA-89B2-CA9DF894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7" y="324092"/>
            <a:ext cx="3221992" cy="93807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DA03-3B4F-ABCF-4DC4-308EB811F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8" y="1723644"/>
            <a:ext cx="11399983" cy="48102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200" dirty="0"/>
              <a:t>Chapter 87 Violations</a:t>
            </a:r>
          </a:p>
          <a:p>
            <a:pPr lvl="1"/>
            <a:r>
              <a:rPr lang="en-US" sz="2000" dirty="0"/>
              <a:t>Trimming or removal of a Public Shade Tree - Fine of not more than $500 plus damages</a:t>
            </a:r>
          </a:p>
          <a:p>
            <a:pPr lvl="1"/>
            <a:r>
              <a:rPr lang="en-US" sz="2000" dirty="0"/>
              <a:t>Posting a sign, advertisement, cuts, paints, or marks a Public Shade Tree - Fine of not more than $50</a:t>
            </a:r>
          </a:p>
          <a:p>
            <a:pPr lvl="1"/>
            <a:r>
              <a:rPr lang="en-US" sz="2000" dirty="0"/>
              <a:t>Injury to Trees of another Person - Fine of not more than $500 or imprisonment of not more than six months</a:t>
            </a:r>
          </a:p>
          <a:p>
            <a:r>
              <a:rPr lang="en-US" sz="2200" dirty="0"/>
              <a:t>Tewksbury’s imposition of fines will be based on the severity of the violation</a:t>
            </a:r>
          </a:p>
        </p:txBody>
      </p:sp>
      <p:pic>
        <p:nvPicPr>
          <p:cNvPr id="2" name="Picture 1" descr="A yellow circle with a person riding a horse&#10;&#10;AI-generated content may be incorrect.">
            <a:extLst>
              <a:ext uri="{FF2B5EF4-FFF2-40B4-BE49-F238E27FC236}">
                <a16:creationId xmlns:a16="http://schemas.microsoft.com/office/drawing/2014/main" id="{F7E591D1-2E7A-8CEF-D067-1F3EF30A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t="-3033" r="-2027" b="-2287"/>
          <a:stretch/>
        </p:blipFill>
        <p:spPr>
          <a:xfrm>
            <a:off x="10617200" y="5727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5952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318</TotalTime>
  <Words>1122</Words>
  <Application>Microsoft Office PowerPoint</Application>
  <PresentationFormat>Widescreen</PresentationFormat>
  <Paragraphs>94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Amasis MT Pro Black</vt:lpstr>
      <vt:lpstr>Arial</vt:lpstr>
      <vt:lpstr>Gill Sans MT</vt:lpstr>
      <vt:lpstr>Parcel</vt:lpstr>
      <vt:lpstr>Tree Talk</vt:lpstr>
      <vt:lpstr>Discussion Topics</vt:lpstr>
      <vt:lpstr>definitions</vt:lpstr>
      <vt:lpstr>Laws, rules and regulations</vt:lpstr>
      <vt:lpstr>tree warden responsibilities</vt:lpstr>
      <vt:lpstr>Public Shade Tree Determination</vt:lpstr>
      <vt:lpstr>Tree removal process</vt:lpstr>
      <vt:lpstr>Tree removal process</vt:lpstr>
      <vt:lpstr>violations</vt:lpstr>
      <vt:lpstr>Resident/contractor responsibilities</vt:lpstr>
      <vt:lpstr>Utility companies</vt:lpstr>
      <vt:lpstr>questions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Hardiman</dc:creator>
  <cp:lastModifiedBy>Kevin Hardiman</cp:lastModifiedBy>
  <cp:revision>38</cp:revision>
  <dcterms:created xsi:type="dcterms:W3CDTF">2025-02-25T17:51:50Z</dcterms:created>
  <dcterms:modified xsi:type="dcterms:W3CDTF">2025-02-26T01:36:01Z</dcterms:modified>
</cp:coreProperties>
</file>