
<file path=[Content_Types].xml><?xml version="1.0" encoding="utf-8"?>
<Types xmlns="http://schemas.openxmlformats.org/package/2006/content-types">
  <Default Extension="png" ContentType="image/png"/>
  <Default Extension="jpeg" ContentType="image/jpeg"/>
  <Default Extension="wmf" ContentType="image/x-wmf"/>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55"/>
  </p:notesMasterIdLst>
  <p:sldIdLst>
    <p:sldId id="338" r:id="rId2"/>
    <p:sldId id="257" r:id="rId3"/>
    <p:sldId id="385" r:id="rId4"/>
    <p:sldId id="383" r:id="rId5"/>
    <p:sldId id="384" r:id="rId6"/>
    <p:sldId id="386" r:id="rId7"/>
    <p:sldId id="305" r:id="rId8"/>
    <p:sldId id="262" r:id="rId9"/>
    <p:sldId id="345" r:id="rId10"/>
    <p:sldId id="388" r:id="rId11"/>
    <p:sldId id="389" r:id="rId12"/>
    <p:sldId id="320" r:id="rId13"/>
    <p:sldId id="354" r:id="rId14"/>
    <p:sldId id="322" r:id="rId15"/>
    <p:sldId id="397" r:id="rId16"/>
    <p:sldId id="263" r:id="rId17"/>
    <p:sldId id="330" r:id="rId18"/>
    <p:sldId id="323" r:id="rId19"/>
    <p:sldId id="376" r:id="rId20"/>
    <p:sldId id="380" r:id="rId21"/>
    <p:sldId id="377" r:id="rId22"/>
    <p:sldId id="300" r:id="rId23"/>
    <p:sldId id="353" r:id="rId24"/>
    <p:sldId id="366" r:id="rId25"/>
    <p:sldId id="355" r:id="rId26"/>
    <p:sldId id="356" r:id="rId27"/>
    <p:sldId id="357" r:id="rId28"/>
    <p:sldId id="359" r:id="rId29"/>
    <p:sldId id="360" r:id="rId30"/>
    <p:sldId id="361" r:id="rId31"/>
    <p:sldId id="378" r:id="rId32"/>
    <p:sldId id="381" r:id="rId33"/>
    <p:sldId id="362" r:id="rId34"/>
    <p:sldId id="363" r:id="rId35"/>
    <p:sldId id="364" r:id="rId36"/>
    <p:sldId id="365" r:id="rId37"/>
    <p:sldId id="390" r:id="rId38"/>
    <p:sldId id="399" r:id="rId39"/>
    <p:sldId id="394" r:id="rId40"/>
    <p:sldId id="400" r:id="rId41"/>
    <p:sldId id="332" r:id="rId42"/>
    <p:sldId id="348" r:id="rId43"/>
    <p:sldId id="349" r:id="rId44"/>
    <p:sldId id="335" r:id="rId45"/>
    <p:sldId id="344" r:id="rId46"/>
    <p:sldId id="350" r:id="rId47"/>
    <p:sldId id="351" r:id="rId48"/>
    <p:sldId id="395" r:id="rId49"/>
    <p:sldId id="387" r:id="rId50"/>
    <p:sldId id="370" r:id="rId51"/>
    <p:sldId id="396" r:id="rId52"/>
    <p:sldId id="371" r:id="rId53"/>
    <p:sldId id="382" r:id="rId54"/>
  </p:sldIdLst>
  <p:sldSz cx="9144000" cy="6858000" type="screen4x3"/>
  <p:notesSz cx="7010400" cy="9296400"/>
  <p:defaultTextStyle>
    <a:defPPr>
      <a:defRPr lang="en-US"/>
    </a:defPPr>
    <a:lvl1pPr algn="l" rtl="0" fontAlgn="base">
      <a:spcBef>
        <a:spcPct val="0"/>
      </a:spcBef>
      <a:spcAft>
        <a:spcPct val="0"/>
      </a:spcAft>
      <a:defRPr sz="1600" kern="1200">
        <a:solidFill>
          <a:schemeClr val="tx1"/>
        </a:solidFill>
        <a:latin typeface="Arial" charset="0"/>
        <a:ea typeface="+mn-ea"/>
        <a:cs typeface="+mn-cs"/>
      </a:defRPr>
    </a:lvl1pPr>
    <a:lvl2pPr marL="457200" algn="l" rtl="0" fontAlgn="base">
      <a:spcBef>
        <a:spcPct val="0"/>
      </a:spcBef>
      <a:spcAft>
        <a:spcPct val="0"/>
      </a:spcAft>
      <a:defRPr sz="1600" kern="1200">
        <a:solidFill>
          <a:schemeClr val="tx1"/>
        </a:solidFill>
        <a:latin typeface="Arial" charset="0"/>
        <a:ea typeface="+mn-ea"/>
        <a:cs typeface="+mn-cs"/>
      </a:defRPr>
    </a:lvl2pPr>
    <a:lvl3pPr marL="914400" algn="l" rtl="0" fontAlgn="base">
      <a:spcBef>
        <a:spcPct val="0"/>
      </a:spcBef>
      <a:spcAft>
        <a:spcPct val="0"/>
      </a:spcAft>
      <a:defRPr sz="1600" kern="1200">
        <a:solidFill>
          <a:schemeClr val="tx1"/>
        </a:solidFill>
        <a:latin typeface="Arial" charset="0"/>
        <a:ea typeface="+mn-ea"/>
        <a:cs typeface="+mn-cs"/>
      </a:defRPr>
    </a:lvl3pPr>
    <a:lvl4pPr marL="1371600" algn="l" rtl="0" fontAlgn="base">
      <a:spcBef>
        <a:spcPct val="0"/>
      </a:spcBef>
      <a:spcAft>
        <a:spcPct val="0"/>
      </a:spcAft>
      <a:defRPr sz="1600" kern="1200">
        <a:solidFill>
          <a:schemeClr val="tx1"/>
        </a:solidFill>
        <a:latin typeface="Arial" charset="0"/>
        <a:ea typeface="+mn-ea"/>
        <a:cs typeface="+mn-cs"/>
      </a:defRPr>
    </a:lvl4pPr>
    <a:lvl5pPr marL="1828800" algn="l" rtl="0" fontAlgn="base">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28" autoAdjust="0"/>
    <p:restoredTop sz="84019" autoAdjust="0"/>
  </p:normalViewPr>
  <p:slideViewPr>
    <p:cSldViewPr>
      <p:cViewPr>
        <p:scale>
          <a:sx n="89" d="100"/>
          <a:sy n="89" d="100"/>
        </p:scale>
        <p:origin x="-701" y="134"/>
      </p:cViewPr>
      <p:guideLst>
        <p:guide orient="horz" pos="2160"/>
        <p:guide pos="2880"/>
      </p:guideLst>
    </p:cSldViewPr>
  </p:slideViewPr>
  <p:outlineViewPr>
    <p:cViewPr>
      <p:scale>
        <a:sx n="33" d="100"/>
        <a:sy n="33" d="100"/>
      </p:scale>
      <p:origin x="82" y="34147"/>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3" y="3"/>
            <a:ext cx="3038155" cy="464979"/>
          </a:xfrm>
          <a:prstGeom prst="rect">
            <a:avLst/>
          </a:prstGeom>
          <a:noFill/>
          <a:ln w="9525">
            <a:noFill/>
            <a:miter lim="800000"/>
            <a:headEnd/>
            <a:tailEnd/>
          </a:ln>
          <a:effectLst/>
        </p:spPr>
        <p:txBody>
          <a:bodyPr vert="horz" wrap="square" lIns="90640" tIns="45318" rIns="90640" bIns="45318" numCol="1" anchor="t" anchorCtr="0" compatLnSpc="1">
            <a:prstTxWarp prst="textNoShape">
              <a:avLst/>
            </a:prstTxWarp>
          </a:bodyPr>
          <a:lstStyle>
            <a:lvl1pPr>
              <a:defRPr sz="1200">
                <a:latin typeface="Perpetua"/>
              </a:defRPr>
            </a:lvl1pPr>
          </a:lstStyle>
          <a:p>
            <a:endParaRPr lang="en-US"/>
          </a:p>
        </p:txBody>
      </p:sp>
      <p:sp>
        <p:nvSpPr>
          <p:cNvPr id="51203" name="Rectangle 3"/>
          <p:cNvSpPr>
            <a:spLocks noGrp="1" noChangeArrowheads="1"/>
          </p:cNvSpPr>
          <p:nvPr>
            <p:ph type="dt" idx="1"/>
          </p:nvPr>
        </p:nvSpPr>
        <p:spPr bwMode="auto">
          <a:xfrm>
            <a:off x="3970674" y="3"/>
            <a:ext cx="3038155" cy="464979"/>
          </a:xfrm>
          <a:prstGeom prst="rect">
            <a:avLst/>
          </a:prstGeom>
          <a:noFill/>
          <a:ln w="9525">
            <a:noFill/>
            <a:miter lim="800000"/>
            <a:headEnd/>
            <a:tailEnd/>
          </a:ln>
          <a:effectLst/>
        </p:spPr>
        <p:txBody>
          <a:bodyPr vert="horz" wrap="square" lIns="90640" tIns="45318" rIns="90640" bIns="45318" numCol="1" anchor="t" anchorCtr="0" compatLnSpc="1">
            <a:prstTxWarp prst="textNoShape">
              <a:avLst/>
            </a:prstTxWarp>
          </a:bodyPr>
          <a:lstStyle>
            <a:lvl1pPr algn="r">
              <a:defRPr sz="1200">
                <a:latin typeface="Perpetua"/>
              </a:defRPr>
            </a:lvl1pPr>
          </a:lstStyle>
          <a:p>
            <a:fld id="{50F1691F-C502-420D-BD9C-B6D03E194259}" type="datetimeFigureOut">
              <a:rPr lang="en-US"/>
              <a:pPr/>
              <a:t>3/3/2021</a:t>
            </a:fld>
            <a:endParaRPr lang="en-US"/>
          </a:p>
        </p:txBody>
      </p:sp>
      <p:sp>
        <p:nvSpPr>
          <p:cNvPr id="51204"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p:spPr>
      </p:sp>
      <p:sp>
        <p:nvSpPr>
          <p:cNvPr id="51205" name="Rectangle 5"/>
          <p:cNvSpPr>
            <a:spLocks noGrp="1" noChangeArrowheads="1"/>
          </p:cNvSpPr>
          <p:nvPr>
            <p:ph type="body" sz="quarter" idx="3"/>
          </p:nvPr>
        </p:nvSpPr>
        <p:spPr bwMode="auto">
          <a:xfrm>
            <a:off x="701359" y="4416504"/>
            <a:ext cx="5607691" cy="4183222"/>
          </a:xfrm>
          <a:prstGeom prst="rect">
            <a:avLst/>
          </a:prstGeom>
          <a:noFill/>
          <a:ln w="9525">
            <a:noFill/>
            <a:miter lim="800000"/>
            <a:headEnd/>
            <a:tailEnd/>
          </a:ln>
          <a:effectLst/>
        </p:spPr>
        <p:txBody>
          <a:bodyPr vert="horz" wrap="square" lIns="90640" tIns="45318" rIns="90640" bIns="4531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06" name="Rectangle 6"/>
          <p:cNvSpPr>
            <a:spLocks noGrp="1" noChangeArrowheads="1"/>
          </p:cNvSpPr>
          <p:nvPr>
            <p:ph type="ftr" sz="quarter" idx="4"/>
          </p:nvPr>
        </p:nvSpPr>
        <p:spPr bwMode="auto">
          <a:xfrm>
            <a:off x="3" y="8829850"/>
            <a:ext cx="3038155" cy="464979"/>
          </a:xfrm>
          <a:prstGeom prst="rect">
            <a:avLst/>
          </a:prstGeom>
          <a:noFill/>
          <a:ln w="9525">
            <a:noFill/>
            <a:miter lim="800000"/>
            <a:headEnd/>
            <a:tailEnd/>
          </a:ln>
          <a:effectLst/>
        </p:spPr>
        <p:txBody>
          <a:bodyPr vert="horz" wrap="square" lIns="90640" tIns="45318" rIns="90640" bIns="45318" numCol="1" anchor="b" anchorCtr="0" compatLnSpc="1">
            <a:prstTxWarp prst="textNoShape">
              <a:avLst/>
            </a:prstTxWarp>
          </a:bodyPr>
          <a:lstStyle>
            <a:lvl1pPr>
              <a:defRPr sz="1200">
                <a:latin typeface="Perpetua"/>
              </a:defRPr>
            </a:lvl1pPr>
          </a:lstStyle>
          <a:p>
            <a:endParaRPr lang="en-US"/>
          </a:p>
        </p:txBody>
      </p:sp>
      <p:sp>
        <p:nvSpPr>
          <p:cNvPr id="51207" name="Rectangle 7"/>
          <p:cNvSpPr>
            <a:spLocks noGrp="1" noChangeArrowheads="1"/>
          </p:cNvSpPr>
          <p:nvPr>
            <p:ph type="sldNum" sz="quarter" idx="5"/>
          </p:nvPr>
        </p:nvSpPr>
        <p:spPr bwMode="auto">
          <a:xfrm>
            <a:off x="3970674" y="8829850"/>
            <a:ext cx="3038155" cy="464979"/>
          </a:xfrm>
          <a:prstGeom prst="rect">
            <a:avLst/>
          </a:prstGeom>
          <a:noFill/>
          <a:ln w="9525">
            <a:noFill/>
            <a:miter lim="800000"/>
            <a:headEnd/>
            <a:tailEnd/>
          </a:ln>
          <a:effectLst/>
        </p:spPr>
        <p:txBody>
          <a:bodyPr vert="horz" wrap="square" lIns="90640" tIns="45318" rIns="90640" bIns="45318" numCol="1" anchor="b" anchorCtr="0" compatLnSpc="1">
            <a:prstTxWarp prst="textNoShape">
              <a:avLst/>
            </a:prstTxWarp>
          </a:bodyPr>
          <a:lstStyle>
            <a:lvl1pPr algn="r">
              <a:defRPr sz="1200">
                <a:latin typeface="Perpetua"/>
              </a:defRPr>
            </a:lvl1pPr>
          </a:lstStyle>
          <a:p>
            <a:fld id="{4F97EE2C-BC2A-447F-A94E-3B320A68FB3E}" type="slidenum">
              <a:rPr lang="en-US"/>
              <a:pPr/>
              <a:t>‹#›</a:t>
            </a:fld>
            <a:endParaRPr lang="en-US"/>
          </a:p>
        </p:txBody>
      </p:sp>
    </p:spTree>
    <p:extLst>
      <p:ext uri="{BB962C8B-B14F-4D97-AF65-F5344CB8AC3E}">
        <p14:creationId xmlns:p14="http://schemas.microsoft.com/office/powerpoint/2010/main" val="27257322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Calibri" pitchFamily="34" charset="0"/>
        <a:ea typeface="+mn-ea"/>
        <a:cs typeface="+mn-cs"/>
      </a:defRPr>
    </a:lvl1pPr>
    <a:lvl2pPr marL="457200" algn="l" rtl="0" fontAlgn="base">
      <a:spcBef>
        <a:spcPct val="30000"/>
      </a:spcBef>
      <a:spcAft>
        <a:spcPct val="0"/>
      </a:spcAft>
      <a:defRPr sz="1200" kern="1200">
        <a:solidFill>
          <a:schemeClr val="tx1"/>
        </a:solidFill>
        <a:latin typeface="Calibri" pitchFamily="34" charset="0"/>
        <a:ea typeface="+mn-ea"/>
        <a:cs typeface="+mn-cs"/>
      </a:defRPr>
    </a:lvl2pPr>
    <a:lvl3pPr marL="914400" algn="l" rtl="0" fontAlgn="base">
      <a:spcBef>
        <a:spcPct val="30000"/>
      </a:spcBef>
      <a:spcAft>
        <a:spcPct val="0"/>
      </a:spcAft>
      <a:defRPr sz="1200" kern="1200">
        <a:solidFill>
          <a:schemeClr val="tx1"/>
        </a:solidFill>
        <a:latin typeface="Calibri" pitchFamily="34" charset="0"/>
        <a:ea typeface="+mn-ea"/>
        <a:cs typeface="+mn-cs"/>
      </a:defRPr>
    </a:lvl3pPr>
    <a:lvl4pPr marL="1371600" algn="l" rtl="0" fontAlgn="base">
      <a:spcBef>
        <a:spcPct val="30000"/>
      </a:spcBef>
      <a:spcAft>
        <a:spcPct val="0"/>
      </a:spcAft>
      <a:defRPr sz="1200" kern="1200">
        <a:solidFill>
          <a:schemeClr val="tx1"/>
        </a:solidFill>
        <a:latin typeface="Calibri" pitchFamily="34" charset="0"/>
        <a:ea typeface="+mn-ea"/>
        <a:cs typeface="+mn-cs"/>
      </a:defRPr>
    </a:lvl4pPr>
    <a:lvl5pPr marL="1828800" algn="l" rtl="0" fontAlgn="base">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p:txBody>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useBgFill="1">
        <p:nvSpPr>
          <p:cNvPr id="5" name="Rounded Rectangle 12"/>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6"/>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7" name="Rectangle 9"/>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10" name="Rectangle 10"/>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smtClean="0"/>
              <a:t>Click to edit Master title style</a:t>
            </a:r>
            <a:endParaRPr lang="en-US"/>
          </a:p>
        </p:txBody>
      </p:sp>
      <p:sp>
        <p:nvSpPr>
          <p:cNvPr id="11" name="Date Placeholder 27"/>
          <p:cNvSpPr>
            <a:spLocks noGrp="1"/>
          </p:cNvSpPr>
          <p:nvPr>
            <p:ph type="dt" sz="half" idx="10"/>
          </p:nvPr>
        </p:nvSpPr>
        <p:spPr/>
        <p:txBody>
          <a:bodyPr/>
          <a:lstStyle>
            <a:lvl1pPr>
              <a:defRPr/>
            </a:lvl1pPr>
          </a:lstStyle>
          <a:p>
            <a:pPr>
              <a:defRPr/>
            </a:pPr>
            <a:fld id="{ED2761B4-BF17-42CA-AE20-232D4D48A88B}" type="datetimeFigureOut">
              <a:rPr lang="en-US"/>
              <a:pPr>
                <a:defRPr/>
              </a:pPr>
              <a:t>3/3/2021</a:t>
            </a:fld>
            <a:endParaRPr lang="en-US"/>
          </a:p>
        </p:txBody>
      </p:sp>
      <p:sp>
        <p:nvSpPr>
          <p:cNvPr id="12" name="Footer Placeholder 16"/>
          <p:cNvSpPr>
            <a:spLocks noGrp="1"/>
          </p:cNvSpPr>
          <p:nvPr>
            <p:ph type="ftr" sz="quarter" idx="11"/>
          </p:nvPr>
        </p:nvSpPr>
        <p:spPr/>
        <p:txBody>
          <a:bodyPr/>
          <a:lstStyle>
            <a:lvl1pPr>
              <a:defRPr/>
            </a:lvl1pPr>
          </a:lstStyle>
          <a:p>
            <a:pPr>
              <a:defRPr/>
            </a:pPr>
            <a:endParaRPr lang="en-US"/>
          </a:p>
        </p:txBody>
      </p:sp>
      <p:sp>
        <p:nvSpPr>
          <p:cNvPr id="13" name="Slide Number Placeholder 28"/>
          <p:cNvSpPr>
            <a:spLocks noGrp="1"/>
          </p:cNvSpPr>
          <p:nvPr>
            <p:ph type="sldNum" sz="quarter" idx="12"/>
          </p:nvPr>
        </p:nvSpPr>
        <p:spPr/>
        <p:txBody>
          <a:bodyPr/>
          <a:lstStyle>
            <a:lvl1pPr>
              <a:defRPr sz="1400" smtClean="0">
                <a:solidFill>
                  <a:srgbClr val="FFFFFF"/>
                </a:solidFill>
              </a:defRPr>
            </a:lvl1pPr>
          </a:lstStyle>
          <a:p>
            <a:pPr>
              <a:defRPr/>
            </a:pPr>
            <a:fld id="{4C437B21-9EB6-4C75-830E-CD4841FF272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F2A50CA3-C1F6-4814-89C7-CF48543CD229}" type="datetimeFigureOut">
              <a:rPr lang="en-US"/>
              <a:pPr>
                <a:defRPr/>
              </a:pPr>
              <a:t>3/3/2021</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E8157667-3A94-4EC1-B907-653D56401338}"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65B70EFB-A9A4-4E52-BB37-39A17101C90E}" type="datetimeFigureOut">
              <a:rPr lang="en-US"/>
              <a:pPr>
                <a:defRPr/>
              </a:pPr>
              <a:t>3/3/2021</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BB42EF13-8860-408D-A40D-5B1C9C03CB7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914400" y="1447800"/>
            <a:ext cx="77724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A1F673F8-9B61-4AD8-823D-5048853EF08F}" type="datetimeFigureOut">
              <a:rPr lang="en-US"/>
              <a:pPr>
                <a:defRPr/>
              </a:pPr>
              <a:t>3/3/2021</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425039A4-F9C4-4E8B-A51E-315BB63293B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useBgFill="1">
        <p:nvSpPr>
          <p:cNvPr id="5"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6"/>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7" name="Rectangle 7"/>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8" name="Rectangle 8"/>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9" name="Date Placeholder 3"/>
          <p:cNvSpPr>
            <a:spLocks noGrp="1"/>
          </p:cNvSpPr>
          <p:nvPr>
            <p:ph type="dt" sz="half" idx="10"/>
          </p:nvPr>
        </p:nvSpPr>
        <p:spPr/>
        <p:txBody>
          <a:bodyPr/>
          <a:lstStyle>
            <a:lvl1pPr>
              <a:defRPr/>
            </a:lvl1pPr>
          </a:lstStyle>
          <a:p>
            <a:pPr>
              <a:defRPr/>
            </a:pPr>
            <a:fld id="{BD9C498D-CCC7-42E5-AE31-D06BE6115399}" type="datetimeFigureOut">
              <a:rPr lang="en-US"/>
              <a:pPr>
                <a:defRPr/>
              </a:pPr>
              <a:t>3/3/2021</a:t>
            </a:fld>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pPr>
              <a:defRPr/>
            </a:pPr>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pPr>
              <a:defRPr/>
            </a:pPr>
            <a:fld id="{07E8CB96-7D3D-4E10-AB20-683C0FE2B65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914400" y="1447800"/>
            <a:ext cx="374904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933950" y="1447800"/>
            <a:ext cx="374904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CC032DC0-7B93-432C-A907-BE9E10FE51AB}" type="datetimeFigureOut">
              <a:rPr lang="en-US"/>
              <a:pPr>
                <a:defRPr/>
              </a:pPr>
              <a:t>3/3/2021</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6928E45B-8B2F-4EE4-911E-A3AA9F339A7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4"/>
          </p:nvPr>
        </p:nvSpPr>
        <p:spPr>
          <a:xfrm>
            <a:off x="4953000" y="2247900"/>
            <a:ext cx="37338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13"/>
          <p:cNvSpPr>
            <a:spLocks noGrp="1"/>
          </p:cNvSpPr>
          <p:nvPr>
            <p:ph type="dt" sz="half" idx="10"/>
          </p:nvPr>
        </p:nvSpPr>
        <p:spPr/>
        <p:txBody>
          <a:bodyPr/>
          <a:lstStyle>
            <a:lvl1pPr>
              <a:defRPr/>
            </a:lvl1pPr>
          </a:lstStyle>
          <a:p>
            <a:pPr>
              <a:defRPr/>
            </a:pPr>
            <a:fld id="{56DE6A22-1361-4CF7-8495-0C2DCF2B723C}" type="datetimeFigureOut">
              <a:rPr lang="en-US"/>
              <a:pPr>
                <a:defRPr/>
              </a:pPr>
              <a:t>3/3/2021</a:t>
            </a:fld>
            <a:endParaRPr lang="en-US"/>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pPr>
              <a:defRPr/>
            </a:pPr>
            <a:fld id="{4B6C5728-EFE2-436F-BF55-1EF38223B5D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62E56373-A5E1-42BB-8AC9-2B9C26A78DA2}" type="datetimeFigureOut">
              <a:rPr lang="en-US"/>
              <a:pPr>
                <a:defRPr/>
              </a:pPr>
              <a:t>3/3/2021</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pPr>
              <a:defRPr/>
            </a:pPr>
            <a:fld id="{2A32180E-A9EB-4689-AFBC-6EC7044D0C18}"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EF7451D8-030B-4097-A760-D13DADD3F41E}" type="datetimeFigureOut">
              <a:rPr lang="en-US"/>
              <a:pPr>
                <a:defRPr/>
              </a:pPr>
              <a:t>3/3/2021</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pPr>
              <a:defRPr/>
            </a:pPr>
            <a:fld id="{41037C8F-EABA-4E51-86A5-1593883405D5}"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a:p>
        </p:txBody>
      </p:sp>
      <p:sp useBgFill="1">
        <p:nvSpPr>
          <p:cNvPr id="6" name="Rounded Rectangle 8"/>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smtClean="0"/>
              <a:t>Click to edit Master title style</a:t>
            </a:r>
            <a:endParaRPr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4"/>
          <p:cNvSpPr>
            <a:spLocks noGrp="1"/>
          </p:cNvSpPr>
          <p:nvPr>
            <p:ph type="dt" sz="half" idx="10"/>
          </p:nvPr>
        </p:nvSpPr>
        <p:spPr/>
        <p:txBody>
          <a:bodyPr/>
          <a:lstStyle>
            <a:lvl1pPr>
              <a:defRPr/>
            </a:lvl1pPr>
          </a:lstStyle>
          <a:p>
            <a:pPr>
              <a:defRPr/>
            </a:pPr>
            <a:fld id="{A3D74DBA-338E-4BBA-9041-F43AE3CFEBBE}" type="datetimeFigureOut">
              <a:rPr lang="en-US"/>
              <a:pPr>
                <a:defRPr/>
              </a:pPr>
              <a:t>3/3/2021</a:t>
            </a:fld>
            <a:endParaRPr lang="en-US"/>
          </a:p>
        </p:txBody>
      </p:sp>
      <p:sp>
        <p:nvSpPr>
          <p:cNvPr id="8" name="Footer Placeholder 5"/>
          <p:cNvSpPr>
            <a:spLocks noGrp="1"/>
          </p:cNvSpPr>
          <p:nvPr>
            <p:ph type="ftr" sz="quarter" idx="11"/>
          </p:nvPr>
        </p:nvSpPr>
        <p:spPr/>
        <p:txBody>
          <a:bodyPr/>
          <a:lstStyle>
            <a:lvl1pPr>
              <a:defRPr/>
            </a:lvl1pPr>
          </a:lstStyle>
          <a:p>
            <a:pPr>
              <a:defRPr/>
            </a:pPr>
            <a:endParaRPr lang="en-US"/>
          </a:p>
        </p:txBody>
      </p:sp>
      <p:sp>
        <p:nvSpPr>
          <p:cNvPr id="9" name="Slide Number Placeholder 6"/>
          <p:cNvSpPr>
            <a:spLocks noGrp="1"/>
          </p:cNvSpPr>
          <p:nvPr>
            <p:ph type="sldNum" sz="quarter" idx="12"/>
          </p:nvPr>
        </p:nvSpPr>
        <p:spPr/>
        <p:txBody>
          <a:bodyPr/>
          <a:lstStyle>
            <a:lvl1pPr>
              <a:defRPr/>
            </a:lvl1pPr>
          </a:lstStyle>
          <a:p>
            <a:pPr>
              <a:defRPr/>
            </a:pPr>
            <a:fld id="{B1F18885-821D-40DB-BDA7-DD9780DE228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10"/>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11"/>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7" name="Rectangle 12"/>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smtClean="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pPr>
              <a:defRPr/>
            </a:pPr>
            <a:fld id="{6B9C89D1-F98F-4723-B6C5-515C091AA385}" type="datetimeFigureOut">
              <a:rPr lang="en-US"/>
              <a:pPr>
                <a:defRPr/>
              </a:pPr>
              <a:t>3/3/2021</a:t>
            </a:fld>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pPr>
              <a:defRPr/>
            </a:pPr>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pPr>
              <a:defRPr/>
            </a:pPr>
            <a:fld id="{DFE6D557-C3F1-41EC-A529-225697A7360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useBgFill="1">
        <p:nvSpPr>
          <p:cNvPr id="8" name="Rounded Rectangle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smtClean="0"/>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fontAlgn="auto" latinLnBrk="0" hangingPunct="1">
              <a:spcBef>
                <a:spcPts val="0"/>
              </a:spcBef>
              <a:spcAft>
                <a:spcPts val="0"/>
              </a:spcAft>
              <a:defRPr kumimoji="0" sz="1400" smtClean="0">
                <a:solidFill>
                  <a:schemeClr val="tx2"/>
                </a:solidFill>
                <a:latin typeface="+mn-lt"/>
              </a:defRPr>
            </a:lvl1pPr>
          </a:lstStyle>
          <a:p>
            <a:pPr>
              <a:defRPr/>
            </a:pPr>
            <a:fld id="{C7B69B04-9D10-422F-88E4-32F639207C1E}" type="datetimeFigureOut">
              <a:rPr lang="en-US"/>
              <a:pPr>
                <a:defRPr/>
              </a:pPr>
              <a:t>3/3/2021</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fontAlgn="auto" latinLnBrk="0" hangingPunct="1">
              <a:spcBef>
                <a:spcPts val="0"/>
              </a:spcBef>
              <a:spcAft>
                <a:spcPts val="0"/>
              </a:spcAft>
              <a:defRPr kumimoji="0" sz="1400">
                <a:solidFill>
                  <a:schemeClr val="tx2"/>
                </a:solidFill>
                <a:latin typeface="+mn-lt"/>
              </a:defRPr>
            </a:lvl1pPr>
          </a:lstStyle>
          <a:p>
            <a:pPr>
              <a:defRPr/>
            </a:pPr>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fontAlgn="auto" latinLnBrk="0" hangingPunct="1">
              <a:spcBef>
                <a:spcPts val="0"/>
              </a:spcBef>
              <a:spcAft>
                <a:spcPts val="0"/>
              </a:spcAft>
              <a:defRPr kumimoji="0" sz="1400" smtClean="0">
                <a:solidFill>
                  <a:srgbClr val="FFFFFF"/>
                </a:solidFill>
                <a:latin typeface="+mj-lt"/>
                <a:ea typeface="+mj-ea"/>
                <a:cs typeface="+mj-cs"/>
              </a:defRPr>
            </a:lvl1pPr>
          </a:lstStyle>
          <a:p>
            <a:pPr>
              <a:defRPr/>
            </a:pPr>
            <a:fld id="{02C95E7F-ADA6-438A-83F6-6C215B6A322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68" r:id="rId1"/>
    <p:sldLayoutId id="2147483761" r:id="rId2"/>
    <p:sldLayoutId id="2147483769" r:id="rId3"/>
    <p:sldLayoutId id="2147483762" r:id="rId4"/>
    <p:sldLayoutId id="2147483763" r:id="rId5"/>
    <p:sldLayoutId id="2147483764" r:id="rId6"/>
    <p:sldLayoutId id="2147483765" r:id="rId7"/>
    <p:sldLayoutId id="2147483770" r:id="rId8"/>
    <p:sldLayoutId id="2147483771" r:id="rId9"/>
    <p:sldLayoutId id="2147483766" r:id="rId10"/>
    <p:sldLayoutId id="2147483767" r:id="rId11"/>
  </p:sldLayoutIdLst>
  <p:txStyles>
    <p:titleStyle>
      <a:lvl1pPr algn="l" rtl="0" fontAlgn="base">
        <a:spcBef>
          <a:spcPct val="0"/>
        </a:spcBef>
        <a:spcAft>
          <a:spcPct val="0"/>
        </a:spcAft>
        <a:defRPr sz="4000" kern="1200">
          <a:solidFill>
            <a:schemeClr val="tx2"/>
          </a:solidFill>
          <a:latin typeface="+mj-lt"/>
          <a:ea typeface="+mj-ea"/>
          <a:cs typeface="+mj-cs"/>
        </a:defRPr>
      </a:lvl1pPr>
      <a:lvl2pPr algn="l" rtl="0" fontAlgn="base">
        <a:spcBef>
          <a:spcPct val="0"/>
        </a:spcBef>
        <a:spcAft>
          <a:spcPct val="0"/>
        </a:spcAft>
        <a:defRPr sz="4000">
          <a:solidFill>
            <a:schemeClr val="tx2"/>
          </a:solidFill>
          <a:latin typeface="Franklin Gothic Book"/>
        </a:defRPr>
      </a:lvl2pPr>
      <a:lvl3pPr algn="l" rtl="0" fontAlgn="base">
        <a:spcBef>
          <a:spcPct val="0"/>
        </a:spcBef>
        <a:spcAft>
          <a:spcPct val="0"/>
        </a:spcAft>
        <a:defRPr sz="4000">
          <a:solidFill>
            <a:schemeClr val="tx2"/>
          </a:solidFill>
          <a:latin typeface="Franklin Gothic Book"/>
        </a:defRPr>
      </a:lvl3pPr>
      <a:lvl4pPr algn="l" rtl="0" fontAlgn="base">
        <a:spcBef>
          <a:spcPct val="0"/>
        </a:spcBef>
        <a:spcAft>
          <a:spcPct val="0"/>
        </a:spcAft>
        <a:defRPr sz="4000">
          <a:solidFill>
            <a:schemeClr val="tx2"/>
          </a:solidFill>
          <a:latin typeface="Franklin Gothic Book"/>
        </a:defRPr>
      </a:lvl4pPr>
      <a:lvl5pPr algn="l" rtl="0" fontAlgn="base">
        <a:spcBef>
          <a:spcPct val="0"/>
        </a:spcBef>
        <a:spcAft>
          <a:spcPct val="0"/>
        </a:spcAft>
        <a:defRPr sz="4000">
          <a:solidFill>
            <a:schemeClr val="tx2"/>
          </a:solidFill>
          <a:latin typeface="Franklin Gothic Book"/>
        </a:defRPr>
      </a:lvl5pPr>
      <a:lvl6pPr marL="457200" algn="l" rtl="0" fontAlgn="base">
        <a:spcBef>
          <a:spcPct val="0"/>
        </a:spcBef>
        <a:spcAft>
          <a:spcPct val="0"/>
        </a:spcAft>
        <a:defRPr sz="4000">
          <a:solidFill>
            <a:schemeClr val="tx2"/>
          </a:solidFill>
          <a:latin typeface="Franklin Gothic Book"/>
        </a:defRPr>
      </a:lvl6pPr>
      <a:lvl7pPr marL="914400" algn="l" rtl="0" fontAlgn="base">
        <a:spcBef>
          <a:spcPct val="0"/>
        </a:spcBef>
        <a:spcAft>
          <a:spcPct val="0"/>
        </a:spcAft>
        <a:defRPr sz="4000">
          <a:solidFill>
            <a:schemeClr val="tx2"/>
          </a:solidFill>
          <a:latin typeface="Franklin Gothic Book"/>
        </a:defRPr>
      </a:lvl7pPr>
      <a:lvl8pPr marL="1371600" algn="l" rtl="0" fontAlgn="base">
        <a:spcBef>
          <a:spcPct val="0"/>
        </a:spcBef>
        <a:spcAft>
          <a:spcPct val="0"/>
        </a:spcAft>
        <a:defRPr sz="4000">
          <a:solidFill>
            <a:schemeClr val="tx2"/>
          </a:solidFill>
          <a:latin typeface="Franklin Gothic Book"/>
        </a:defRPr>
      </a:lvl8pPr>
      <a:lvl9pPr marL="1828800" algn="l" rtl="0" fontAlgn="base">
        <a:spcBef>
          <a:spcPct val="0"/>
        </a:spcBef>
        <a:spcAft>
          <a:spcPct val="0"/>
        </a:spcAft>
        <a:defRPr sz="4000">
          <a:solidFill>
            <a:schemeClr val="tx2"/>
          </a:solidFill>
          <a:latin typeface="Franklin Gothic Book"/>
        </a:defRPr>
      </a:lvl9pPr>
    </p:titleStyle>
    <p:bodyStyle>
      <a:lvl1pPr marL="273050" indent="-273050" algn="l" rtl="0" fontAlgn="base">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fontAlgn="base">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fontAlgn="base">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fontAlgn="base">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fontAlgn="base">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emf"/></Relationships>
</file>

<file path=ppt/slides/_rels/slide1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emf"/></Relationships>
</file>

<file path=ppt/slides/_rels/slide1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6.emf"/></Relationships>
</file>

<file path=ppt/slides/_rels/slide1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7.emf"/></Relationships>
</file>

<file path=ppt/slides/_rels/slide1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8.emf"/></Relationships>
</file>

<file path=ppt/slides/_rels/slide1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9.emf"/></Relationships>
</file>

<file path=ppt/slides/_rels/slide2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1.emf"/></Relationships>
</file>

<file path=ppt/slides/_rels/slide2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2.emf"/></Relationships>
</file>

<file path=ppt/slides/_rels/slide2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13.emf"/></Relationships>
</file>

<file path=ppt/slides/_rels/slide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14.emf"/></Relationships>
</file>

<file path=ppt/slides/_rels/slide3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15.emf"/></Relationships>
</file>

<file path=ppt/slides/_rels/slide3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Subtitle 2"/>
          <p:cNvSpPr>
            <a:spLocks noGrp="1"/>
          </p:cNvSpPr>
          <p:nvPr>
            <p:ph type="subTitle" idx="1"/>
          </p:nvPr>
        </p:nvSpPr>
        <p:spPr>
          <a:xfrm>
            <a:off x="1371600" y="3276600"/>
            <a:ext cx="6400800" cy="3200400"/>
          </a:xfrm>
        </p:spPr>
        <p:txBody>
          <a:bodyPr/>
          <a:lstStyle/>
          <a:p>
            <a:r>
              <a:rPr lang="en-US" dirty="0" smtClean="0"/>
              <a:t>Board of Selectmen</a:t>
            </a:r>
          </a:p>
          <a:p>
            <a:r>
              <a:rPr lang="en-US" dirty="0" smtClean="0"/>
              <a:t>March 2, 2021</a:t>
            </a:r>
          </a:p>
        </p:txBody>
      </p:sp>
      <p:sp>
        <p:nvSpPr>
          <p:cNvPr id="2" name="Title 1"/>
          <p:cNvSpPr>
            <a:spLocks noGrp="1"/>
          </p:cNvSpPr>
          <p:nvPr>
            <p:ph type="ctrTitle"/>
          </p:nvPr>
        </p:nvSpPr>
        <p:spPr>
          <a:xfrm>
            <a:off x="685800" y="1295400"/>
            <a:ext cx="7772400" cy="2152650"/>
          </a:xfrm>
        </p:spPr>
        <p:txBody>
          <a:bodyPr>
            <a:normAutofit fontScale="90000"/>
          </a:bodyPr>
          <a:lstStyle/>
          <a:p>
            <a:pPr fontAlgn="auto">
              <a:spcAft>
                <a:spcPts val="0"/>
              </a:spcAft>
              <a:defRPr/>
            </a:pPr>
            <a:r>
              <a:rPr dirty="0" smtClean="0"/>
              <a:t/>
            </a:r>
            <a:br>
              <a:rPr dirty="0" smtClean="0"/>
            </a:br>
            <a:r>
              <a:rPr smtClean="0"/>
              <a:t/>
            </a:r>
            <a:br>
              <a:rPr smtClean="0"/>
            </a:br>
            <a:r>
              <a:rPr sz="3600" smtClean="0"/>
              <a:t>FY22 </a:t>
            </a:r>
            <a:r>
              <a:rPr sz="3600" dirty="0" smtClean="0"/>
              <a:t>Enterprise Budgets and </a:t>
            </a:r>
            <a:br>
              <a:rPr sz="3600" dirty="0" smtClean="0"/>
            </a:br>
            <a:r>
              <a:rPr lang="en-US" sz="3600" dirty="0" smtClean="0"/>
              <a:t> </a:t>
            </a:r>
            <a:r>
              <a:rPr sz="3600" dirty="0" smtClean="0"/>
              <a:t>CIP </a:t>
            </a:r>
            <a:r>
              <a:rPr lang="en-US" sz="3600" dirty="0" smtClean="0"/>
              <a:t>FY2022-FY2026</a:t>
            </a:r>
            <a:r>
              <a:rPr dirty="0" smtClean="0"/>
              <a:t/>
            </a:r>
            <a:br>
              <a:rPr dirty="0" smtClean="0"/>
            </a:br>
            <a:r>
              <a:rPr dirty="0" smtClean="0"/>
              <a:t/>
            </a:r>
            <a:br>
              <a:rPr dirty="0" smtClean="0"/>
            </a:br>
            <a:endParaRPr dirty="0"/>
          </a:p>
        </p:txBody>
      </p:sp>
      <p:pic>
        <p:nvPicPr>
          <p:cNvPr id="13315" name="Picture 8"/>
          <p:cNvPicPr>
            <a:picLocks noChangeAspect="1" noChangeArrowheads="1"/>
          </p:cNvPicPr>
          <p:nvPr/>
        </p:nvPicPr>
        <p:blipFill>
          <a:blip r:embed="rId3" cstate="print"/>
          <a:srcRect/>
          <a:stretch>
            <a:fillRect/>
          </a:stretch>
        </p:blipFill>
        <p:spPr bwMode="auto">
          <a:xfrm>
            <a:off x="3581400" y="4419600"/>
            <a:ext cx="2133600" cy="1752600"/>
          </a:xfrm>
          <a:prstGeom prst="rect">
            <a:avLst/>
          </a:prstGeom>
          <a:noFill/>
          <a:ln w="9525">
            <a:noFill/>
            <a:miter lim="800000"/>
            <a:headEnd/>
            <a:tailEnd/>
          </a:ln>
        </p:spPr>
      </p:pic>
    </p:spTree>
    <p:extLst>
      <p:ext uri="{BB962C8B-B14F-4D97-AF65-F5344CB8AC3E}">
        <p14:creationId xmlns:p14="http://schemas.microsoft.com/office/powerpoint/2010/main" val="3936928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457200" y="1506538"/>
            <a:ext cx="8229600" cy="1470025"/>
          </a:xfrm>
        </p:spPr>
        <p:txBody>
          <a:bodyPr>
            <a:normAutofit fontScale="90000"/>
          </a:bodyPr>
          <a:lstStyle/>
          <a:p>
            <a:pPr fontAlgn="auto">
              <a:spcAft>
                <a:spcPts val="0"/>
              </a:spcAft>
              <a:defRPr/>
            </a:pPr>
            <a:r>
              <a:rPr dirty="0" smtClean="0"/>
              <a:t/>
            </a:r>
            <a:br>
              <a:rPr dirty="0" smtClean="0"/>
            </a:br>
            <a:r>
              <a:rPr dirty="0" smtClean="0"/>
              <a:t>Water Enterprise Fund</a:t>
            </a:r>
            <a:br>
              <a:rPr dirty="0" smtClean="0"/>
            </a:br>
            <a:endParaRPr dirty="0"/>
          </a:p>
        </p:txBody>
      </p:sp>
      <p:pic>
        <p:nvPicPr>
          <p:cNvPr id="19458" name="Picture 8"/>
          <p:cNvPicPr>
            <a:picLocks noChangeAspect="1" noChangeArrowheads="1"/>
          </p:cNvPicPr>
          <p:nvPr/>
        </p:nvPicPr>
        <p:blipFill>
          <a:blip r:embed="rId2" cstate="print"/>
          <a:srcRect/>
          <a:stretch>
            <a:fillRect/>
          </a:stretch>
        </p:blipFill>
        <p:spPr bwMode="auto">
          <a:xfrm>
            <a:off x="3886200" y="3657600"/>
            <a:ext cx="1357313" cy="1279525"/>
          </a:xfrm>
          <a:prstGeom prst="rect">
            <a:avLst/>
          </a:prstGeom>
          <a:noFill/>
          <a:ln w="9525">
            <a:noFill/>
            <a:miter lim="800000"/>
            <a:headEnd/>
            <a:tailEnd/>
          </a:ln>
        </p:spPr>
      </p:pic>
    </p:spTree>
    <p:extLst>
      <p:ext uri="{BB962C8B-B14F-4D97-AF65-F5344CB8AC3E}">
        <p14:creationId xmlns:p14="http://schemas.microsoft.com/office/powerpoint/2010/main" val="41514071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a:xfrm>
            <a:off x="304799" y="246592"/>
            <a:ext cx="5867400" cy="1020762"/>
          </a:xfrm>
        </p:spPr>
        <p:txBody>
          <a:bodyPr/>
          <a:lstStyle/>
          <a:p>
            <a:r>
              <a:rPr lang="en-US" sz="3600" dirty="0" smtClean="0">
                <a:solidFill>
                  <a:schemeClr val="tx1"/>
                </a:solidFill>
              </a:rPr>
              <a:t/>
            </a:r>
            <a:br>
              <a:rPr lang="en-US" sz="3600" dirty="0" smtClean="0">
                <a:solidFill>
                  <a:schemeClr val="tx1"/>
                </a:solidFill>
              </a:rPr>
            </a:br>
            <a:r>
              <a:rPr lang="en-US" sz="3600" dirty="0" smtClean="0">
                <a:solidFill>
                  <a:schemeClr val="tx1"/>
                </a:solidFill>
              </a:rPr>
              <a:t/>
            </a:r>
            <a:br>
              <a:rPr lang="en-US" sz="3600" dirty="0" smtClean="0">
                <a:solidFill>
                  <a:schemeClr val="tx1"/>
                </a:solidFill>
              </a:rPr>
            </a:br>
            <a:r>
              <a:rPr lang="en-US" sz="3600" dirty="0" smtClean="0">
                <a:solidFill>
                  <a:schemeClr val="tx1"/>
                </a:solidFill>
              </a:rPr>
              <a:t/>
            </a:r>
            <a:br>
              <a:rPr lang="en-US" sz="3600" dirty="0" smtClean="0">
                <a:solidFill>
                  <a:schemeClr val="tx1"/>
                </a:solidFill>
              </a:rPr>
            </a:br>
            <a:r>
              <a:rPr lang="en-US" sz="3600" dirty="0" smtClean="0">
                <a:solidFill>
                  <a:schemeClr val="tx1"/>
                </a:solidFill>
              </a:rPr>
              <a:t/>
            </a:r>
            <a:br>
              <a:rPr lang="en-US" sz="3600" dirty="0" smtClean="0">
                <a:solidFill>
                  <a:schemeClr val="tx1"/>
                </a:solidFill>
              </a:rPr>
            </a:br>
            <a:r>
              <a:rPr lang="en-US" sz="3600" dirty="0" smtClean="0">
                <a:solidFill>
                  <a:schemeClr val="tx1"/>
                </a:solidFill>
              </a:rPr>
              <a:t/>
            </a:r>
            <a:br>
              <a:rPr lang="en-US" sz="3600" dirty="0" smtClean="0">
                <a:solidFill>
                  <a:schemeClr val="tx1"/>
                </a:solidFill>
              </a:rPr>
            </a:br>
            <a:r>
              <a:rPr lang="en-US" sz="3600" dirty="0" smtClean="0">
                <a:solidFill>
                  <a:schemeClr val="tx1"/>
                </a:solidFill>
              </a:rPr>
              <a:t/>
            </a:r>
            <a:br>
              <a:rPr lang="en-US" sz="3600" dirty="0" smtClean="0">
                <a:solidFill>
                  <a:schemeClr val="tx1"/>
                </a:solidFill>
              </a:rPr>
            </a:br>
            <a:r>
              <a:rPr lang="en-US" sz="3600" dirty="0" smtClean="0">
                <a:solidFill>
                  <a:schemeClr val="tx1"/>
                </a:solidFill>
              </a:rPr>
              <a:t/>
            </a:r>
            <a:br>
              <a:rPr lang="en-US" sz="3600" dirty="0" smtClean="0">
                <a:solidFill>
                  <a:schemeClr val="tx1"/>
                </a:solidFill>
              </a:rPr>
            </a:br>
            <a:r>
              <a:rPr lang="en-US" sz="3600" dirty="0" smtClean="0">
                <a:solidFill>
                  <a:schemeClr val="tx1"/>
                </a:solidFill>
              </a:rPr>
              <a:t/>
            </a:r>
            <a:br>
              <a:rPr lang="en-US" sz="3600" dirty="0" smtClean="0">
                <a:solidFill>
                  <a:schemeClr val="tx1"/>
                </a:solidFill>
              </a:rPr>
            </a:br>
            <a:r>
              <a:rPr lang="en-US" sz="2400" u="sng" dirty="0">
                <a:solidFill>
                  <a:srgbClr val="FF0000"/>
                </a:solidFill>
              </a:rPr>
              <a:t/>
            </a:r>
            <a:br>
              <a:rPr lang="en-US" sz="2400" u="sng" dirty="0">
                <a:solidFill>
                  <a:srgbClr val="FF0000"/>
                </a:solidFill>
              </a:rPr>
            </a:br>
            <a:r>
              <a:rPr lang="en-US" sz="2400" u="sng" dirty="0">
                <a:solidFill>
                  <a:srgbClr val="FF0000"/>
                </a:solidFill>
              </a:rPr>
              <a:t>Water Enterprise Fund Budget</a:t>
            </a:r>
            <a:endParaRPr lang="en-US" sz="2400" u="sng" dirty="0" smtClean="0">
              <a:solidFill>
                <a:srgbClr val="FF0000"/>
              </a:solidFill>
            </a:endParaRPr>
          </a:p>
        </p:txBody>
      </p:sp>
      <p:sp>
        <p:nvSpPr>
          <p:cNvPr id="20482" name="Content Placeholder 2"/>
          <p:cNvSpPr>
            <a:spLocks noGrp="1"/>
          </p:cNvSpPr>
          <p:nvPr>
            <p:ph sz="quarter" idx="1"/>
          </p:nvPr>
        </p:nvSpPr>
        <p:spPr>
          <a:xfrm>
            <a:off x="228600" y="1371600"/>
            <a:ext cx="8686800" cy="5120640"/>
          </a:xfrm>
        </p:spPr>
        <p:txBody>
          <a:bodyPr lIns="0" rIns="91440"/>
          <a:lstStyle/>
          <a:p>
            <a:pPr marL="112713" lvl="2" indent="0">
              <a:buNone/>
            </a:pPr>
            <a:r>
              <a:rPr lang="en-US" dirty="0" smtClean="0"/>
              <a:t>Water Distribution Budget</a:t>
            </a:r>
          </a:p>
          <a:p>
            <a:pPr marL="593725" lvl="2" indent="0" algn="ctr">
              <a:buNone/>
            </a:pPr>
            <a:endParaRPr lang="en-US" sz="1600" dirty="0" smtClean="0"/>
          </a:p>
          <a:p>
            <a:pPr marL="593725" lvl="2" indent="0" algn="ctr">
              <a:buNone/>
            </a:pPr>
            <a:endParaRPr lang="en-US" sz="1600" dirty="0" smtClean="0"/>
          </a:p>
          <a:p>
            <a:pPr marL="593725" lvl="2" indent="0">
              <a:buNone/>
            </a:pPr>
            <a:endParaRPr lang="en-US" sz="1600" dirty="0" smtClean="0"/>
          </a:p>
          <a:p>
            <a:pPr marL="593725" lvl="2" indent="0">
              <a:buNone/>
            </a:pPr>
            <a:endParaRPr lang="en-US" sz="1600" dirty="0" smtClean="0"/>
          </a:p>
          <a:p>
            <a:pPr marL="593725" lvl="2" indent="0">
              <a:buNone/>
            </a:pPr>
            <a:endParaRPr lang="en-US" sz="1600" u="sng" dirty="0" smtClean="0"/>
          </a:p>
          <a:p>
            <a:pPr marL="112713" lvl="2" indent="0">
              <a:buNone/>
            </a:pPr>
            <a:r>
              <a:rPr lang="en-US" sz="1600" u="sng" dirty="0" smtClean="0"/>
              <a:t>Major Budget Changes</a:t>
            </a:r>
            <a:r>
              <a:rPr lang="en-US" sz="1600" dirty="0" smtClean="0"/>
              <a:t>:	</a:t>
            </a:r>
          </a:p>
          <a:p>
            <a:pPr marL="112713" lvl="2" indent="0">
              <a:buNone/>
            </a:pPr>
            <a:r>
              <a:rPr lang="en-US" sz="1600" b="1" dirty="0" smtClean="0"/>
              <a:t>Salaries:</a:t>
            </a:r>
            <a:r>
              <a:rPr lang="en-US" sz="1600" dirty="0" smtClean="0"/>
              <a:t> Salary increases include, step increases and longevity changes. Terminal </a:t>
            </a:r>
            <a:r>
              <a:rPr lang="en-US" sz="1600" dirty="0"/>
              <a:t>L</a:t>
            </a:r>
            <a:r>
              <a:rPr lang="en-US" sz="1600" dirty="0" smtClean="0"/>
              <a:t>eave increased 40,083 due to employee retirement.</a:t>
            </a:r>
            <a:endParaRPr lang="en-US" sz="1600" b="1" dirty="0" smtClean="0"/>
          </a:p>
          <a:p>
            <a:pPr marL="112713" lvl="2" indent="0">
              <a:buNone/>
            </a:pPr>
            <a:endParaRPr lang="en-US" sz="1600" b="1" dirty="0" smtClean="0"/>
          </a:p>
          <a:p>
            <a:pPr marL="112713" lvl="2" indent="0">
              <a:buNone/>
            </a:pPr>
            <a:r>
              <a:rPr lang="en-US" sz="1600" b="1" dirty="0" smtClean="0"/>
              <a:t>Operating:</a:t>
            </a:r>
            <a:r>
              <a:rPr lang="en-US" sz="1600" dirty="0" smtClean="0"/>
              <a:t>. Maintenance and Repairs increased 2,740 based upon cost of supplies. Leases and Contracts increased 2,660</a:t>
            </a:r>
            <a:r>
              <a:rPr lang="en-US" sz="1600" dirty="0"/>
              <a:t> </a:t>
            </a:r>
            <a:r>
              <a:rPr lang="en-US" sz="1600" dirty="0" smtClean="0"/>
              <a:t>due to cost of goods and services</a:t>
            </a:r>
            <a:r>
              <a:rPr lang="en-US" sz="1600" dirty="0"/>
              <a:t>		</a:t>
            </a:r>
          </a:p>
          <a:p>
            <a:pPr marL="112713" lvl="2" indent="0">
              <a:buNone/>
            </a:pPr>
            <a:endParaRPr lang="en-US" sz="1600" b="1" dirty="0" smtClean="0"/>
          </a:p>
          <a:p>
            <a:pPr marL="112713" lvl="2" indent="0">
              <a:buNone/>
            </a:pPr>
            <a:r>
              <a:rPr lang="en-US" sz="1600" b="1" dirty="0" smtClean="0"/>
              <a:t>Capital Outlay: </a:t>
            </a:r>
            <a:r>
              <a:rPr lang="en-US" sz="1600" dirty="0" smtClean="0"/>
              <a:t>No appropriation FY22		</a:t>
            </a:r>
          </a:p>
          <a:p>
            <a:pPr lvl="2">
              <a:buNone/>
            </a:pPr>
            <a:endParaRPr lang="en-US" dirty="0" smtClean="0"/>
          </a:p>
          <a:p>
            <a:pPr lvl="2"/>
            <a:endParaRPr lang="en-US" dirty="0" smtClean="0"/>
          </a:p>
          <a:p>
            <a:pPr lvl="2"/>
            <a:endParaRPr lang="en-US" dirty="0" smtClean="0"/>
          </a:p>
          <a:p>
            <a:pPr lvl="2">
              <a:buNone/>
            </a:pPr>
            <a:endParaRPr lang="en-US" dirty="0" smtClean="0"/>
          </a:p>
        </p:txBody>
      </p:sp>
      <p:pic>
        <p:nvPicPr>
          <p:cNvPr id="20483" name="Picture 8"/>
          <p:cNvPicPr>
            <a:picLocks noChangeAspect="1" noChangeArrowheads="1"/>
          </p:cNvPicPr>
          <p:nvPr/>
        </p:nvPicPr>
        <p:blipFill>
          <a:blip r:embed="rId3" cstate="print"/>
          <a:srcRect/>
          <a:stretch>
            <a:fillRect/>
          </a:stretch>
        </p:blipFill>
        <p:spPr bwMode="auto">
          <a:xfrm>
            <a:off x="7428089" y="246592"/>
            <a:ext cx="1357313" cy="1279525"/>
          </a:xfrm>
          <a:prstGeom prst="rect">
            <a:avLst/>
          </a:prstGeom>
          <a:noFill/>
          <a:ln w="9525">
            <a:noFill/>
            <a:miter lim="800000"/>
            <a:headEnd/>
            <a:tailEnd/>
          </a:ln>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1828800"/>
            <a:ext cx="754380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490552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a:xfrm>
            <a:off x="457200" y="274638"/>
            <a:ext cx="5867400" cy="1020762"/>
          </a:xfrm>
        </p:spPr>
        <p:txBody>
          <a:bodyPr/>
          <a:lstStyle/>
          <a:p>
            <a:r>
              <a:rPr lang="en-US" sz="3600" dirty="0" smtClean="0">
                <a:solidFill>
                  <a:schemeClr val="tx1"/>
                </a:solidFill>
              </a:rPr>
              <a:t/>
            </a:r>
            <a:br>
              <a:rPr lang="en-US" sz="3600" dirty="0" smtClean="0">
                <a:solidFill>
                  <a:schemeClr val="tx1"/>
                </a:solidFill>
              </a:rPr>
            </a:br>
            <a:r>
              <a:rPr lang="en-US" sz="3600" dirty="0" smtClean="0">
                <a:solidFill>
                  <a:schemeClr val="tx1"/>
                </a:solidFill>
              </a:rPr>
              <a:t/>
            </a:r>
            <a:br>
              <a:rPr lang="en-US" sz="3600" dirty="0" smtClean="0">
                <a:solidFill>
                  <a:schemeClr val="tx1"/>
                </a:solidFill>
              </a:rPr>
            </a:br>
            <a:r>
              <a:rPr lang="en-US" sz="3600" dirty="0">
                <a:solidFill>
                  <a:schemeClr val="tx1"/>
                </a:solidFill>
              </a:rPr>
              <a:t/>
            </a:r>
            <a:br>
              <a:rPr lang="en-US" sz="3600" dirty="0">
                <a:solidFill>
                  <a:schemeClr val="tx1"/>
                </a:solidFill>
              </a:rPr>
            </a:br>
            <a:r>
              <a:rPr lang="en-US" sz="3600" dirty="0" smtClean="0">
                <a:solidFill>
                  <a:schemeClr val="tx1"/>
                </a:solidFill>
              </a:rPr>
              <a:t/>
            </a:r>
            <a:br>
              <a:rPr lang="en-US" sz="3600" dirty="0" smtClean="0">
                <a:solidFill>
                  <a:schemeClr val="tx1"/>
                </a:solidFill>
              </a:rPr>
            </a:br>
            <a:r>
              <a:rPr lang="en-US" sz="3600" dirty="0">
                <a:solidFill>
                  <a:schemeClr val="tx1"/>
                </a:solidFill>
              </a:rPr>
              <a:t/>
            </a:r>
            <a:br>
              <a:rPr lang="en-US" sz="3600" dirty="0">
                <a:solidFill>
                  <a:schemeClr val="tx1"/>
                </a:solidFill>
              </a:rPr>
            </a:br>
            <a:r>
              <a:rPr lang="en-US" sz="3600" dirty="0" smtClean="0">
                <a:solidFill>
                  <a:schemeClr val="tx1"/>
                </a:solidFill>
              </a:rPr>
              <a:t/>
            </a:r>
            <a:br>
              <a:rPr lang="en-US" sz="3600" dirty="0" smtClean="0">
                <a:solidFill>
                  <a:schemeClr val="tx1"/>
                </a:solidFill>
              </a:rPr>
            </a:br>
            <a:r>
              <a:rPr lang="en-US" sz="3600" dirty="0">
                <a:solidFill>
                  <a:schemeClr val="tx1"/>
                </a:solidFill>
              </a:rPr>
              <a:t/>
            </a:r>
            <a:br>
              <a:rPr lang="en-US" sz="3600" dirty="0">
                <a:solidFill>
                  <a:schemeClr val="tx1"/>
                </a:solidFill>
              </a:rPr>
            </a:br>
            <a:r>
              <a:rPr lang="en-US" sz="3600" dirty="0" smtClean="0">
                <a:solidFill>
                  <a:schemeClr val="tx1"/>
                </a:solidFill>
              </a:rPr>
              <a:t/>
            </a:r>
            <a:br>
              <a:rPr lang="en-US" sz="3600" dirty="0" smtClean="0">
                <a:solidFill>
                  <a:schemeClr val="tx1"/>
                </a:solidFill>
              </a:rPr>
            </a:br>
            <a:r>
              <a:rPr lang="en-US" sz="2400" u="sng" dirty="0">
                <a:solidFill>
                  <a:srgbClr val="FF0000"/>
                </a:solidFill>
              </a:rPr>
              <a:t>Water Enterprise Fund </a:t>
            </a:r>
            <a:r>
              <a:rPr lang="en-US" sz="2400" u="sng" dirty="0" smtClean="0">
                <a:solidFill>
                  <a:srgbClr val="FF0000"/>
                </a:solidFill>
              </a:rPr>
              <a:t>Budget</a:t>
            </a:r>
            <a:br>
              <a:rPr lang="en-US" sz="2400" u="sng" dirty="0" smtClean="0">
                <a:solidFill>
                  <a:srgbClr val="FF0000"/>
                </a:solidFill>
              </a:rPr>
            </a:br>
            <a:endParaRPr lang="en-US" sz="2400" u="sng" dirty="0" smtClean="0">
              <a:solidFill>
                <a:srgbClr val="FF0000"/>
              </a:solidFill>
            </a:endParaRPr>
          </a:p>
        </p:txBody>
      </p:sp>
      <p:sp>
        <p:nvSpPr>
          <p:cNvPr id="20482" name="Content Placeholder 2"/>
          <p:cNvSpPr>
            <a:spLocks noGrp="1"/>
          </p:cNvSpPr>
          <p:nvPr>
            <p:ph sz="quarter" idx="1"/>
          </p:nvPr>
        </p:nvSpPr>
        <p:spPr>
          <a:xfrm>
            <a:off x="381000" y="1219200"/>
            <a:ext cx="8404401" cy="5486400"/>
          </a:xfrm>
        </p:spPr>
        <p:txBody>
          <a:bodyPr/>
          <a:lstStyle/>
          <a:p>
            <a:pPr marL="112713" lvl="2" indent="0">
              <a:buNone/>
            </a:pPr>
            <a:r>
              <a:rPr lang="en-US" sz="1800" dirty="0"/>
              <a:t>Water Filtration Budget</a:t>
            </a:r>
          </a:p>
          <a:p>
            <a:pPr marL="112713" lvl="2" indent="0" algn="ctr">
              <a:buNone/>
            </a:pPr>
            <a:endParaRPr lang="en-US" sz="1600" u="sng" dirty="0" smtClean="0"/>
          </a:p>
          <a:p>
            <a:pPr marL="112713" lvl="2" indent="0">
              <a:buNone/>
            </a:pPr>
            <a:endParaRPr lang="en-US" sz="1600" u="sng" dirty="0"/>
          </a:p>
          <a:p>
            <a:pPr marL="112713" lvl="2" indent="0">
              <a:buNone/>
            </a:pPr>
            <a:endParaRPr lang="en-US" sz="1600" u="sng" dirty="0" smtClean="0"/>
          </a:p>
          <a:p>
            <a:pPr marL="112713" lvl="2" indent="0">
              <a:buNone/>
            </a:pPr>
            <a:endParaRPr lang="en-US" sz="1600" u="sng" dirty="0" smtClean="0"/>
          </a:p>
          <a:p>
            <a:pPr marL="112713" lvl="2" indent="0">
              <a:buNone/>
            </a:pPr>
            <a:endParaRPr lang="en-US" sz="1600" u="sng" dirty="0" smtClean="0"/>
          </a:p>
          <a:p>
            <a:pPr marL="112713" lvl="2" indent="0">
              <a:buNone/>
            </a:pPr>
            <a:r>
              <a:rPr lang="en-US" sz="1400" u="sng" dirty="0" smtClean="0"/>
              <a:t>Major Budget Changes</a:t>
            </a:r>
            <a:r>
              <a:rPr lang="en-US" sz="1400" dirty="0" smtClean="0"/>
              <a:t>: 	</a:t>
            </a:r>
          </a:p>
          <a:p>
            <a:pPr marL="112713" lvl="2" indent="0">
              <a:buNone/>
            </a:pPr>
            <a:r>
              <a:rPr lang="en-US" sz="1400" b="1" dirty="0" smtClean="0"/>
              <a:t>Salaries: </a:t>
            </a:r>
            <a:r>
              <a:rPr lang="en-US" sz="1400" dirty="0" smtClean="0"/>
              <a:t> Salary includes </a:t>
            </a:r>
            <a:r>
              <a:rPr lang="en-US" sz="1400" dirty="0"/>
              <a:t>step increases, longevity </a:t>
            </a:r>
            <a:r>
              <a:rPr lang="en-US" sz="1400" dirty="0" smtClean="0"/>
              <a:t>changes. </a:t>
            </a:r>
          </a:p>
          <a:p>
            <a:pPr marL="112713" lvl="2" indent="0">
              <a:buNone/>
            </a:pPr>
            <a:endParaRPr lang="en-US" sz="1400" b="1" dirty="0" smtClean="0"/>
          </a:p>
          <a:p>
            <a:pPr marL="112713" lvl="2" indent="0">
              <a:spcBef>
                <a:spcPts val="0"/>
              </a:spcBef>
              <a:buNone/>
            </a:pPr>
            <a:r>
              <a:rPr lang="en-US" sz="1400" b="1" dirty="0" smtClean="0"/>
              <a:t>Operating: </a:t>
            </a:r>
            <a:r>
              <a:rPr lang="en-US" sz="1400" u="sng" dirty="0" smtClean="0"/>
              <a:t>Utilities</a:t>
            </a:r>
            <a:r>
              <a:rPr lang="en-US" sz="1400" dirty="0" smtClean="0"/>
              <a:t> decreased (10,000) based upon historic and projected usage and new efficient operations and equipment.  </a:t>
            </a:r>
            <a:r>
              <a:rPr lang="en-US" sz="1400" u="sng" dirty="0" smtClean="0"/>
              <a:t>Repairs and Maintenance </a:t>
            </a:r>
            <a:r>
              <a:rPr lang="en-US" sz="1400" dirty="0" smtClean="0"/>
              <a:t>decreased (23,000) since we have upgraded most items in the plant.  Leases and Contracts decreased (40,000) since Backflow Testing Consultant Services were reduced and more work is be undertaken by in house staff. Chemicals decrease based (18,747) due to plant usage and cost of chemicals.  Residual Disposal cost increased 15,910 based upon the cost to dispose of the treatment plant sludge and the need for a consultant to assist in proper disposal.</a:t>
            </a:r>
          </a:p>
          <a:p>
            <a:pPr marL="112713" lvl="2" indent="0">
              <a:buNone/>
            </a:pPr>
            <a:endParaRPr lang="en-US" sz="1400" b="1" dirty="0" smtClean="0"/>
          </a:p>
          <a:p>
            <a:pPr marL="112713" lvl="2" indent="0">
              <a:buNone/>
            </a:pPr>
            <a:r>
              <a:rPr lang="en-US" sz="1400" b="1" dirty="0" smtClean="0"/>
              <a:t>Capital Outlay: </a:t>
            </a:r>
            <a:r>
              <a:rPr lang="en-US" sz="1400" dirty="0"/>
              <a:t>No appropriation </a:t>
            </a:r>
            <a:r>
              <a:rPr lang="en-US" sz="1400" dirty="0" smtClean="0"/>
              <a:t>FY22 </a:t>
            </a:r>
            <a:r>
              <a:rPr lang="en-US" sz="1600" dirty="0"/>
              <a:t>			</a:t>
            </a:r>
          </a:p>
          <a:p>
            <a:pPr marL="593725" lvl="2" indent="0">
              <a:buNone/>
            </a:pPr>
            <a:endParaRPr lang="en-US" sz="1600" dirty="0" smtClean="0"/>
          </a:p>
          <a:p>
            <a:pPr lvl="2">
              <a:buNone/>
            </a:pPr>
            <a:endParaRPr lang="en-US" dirty="0" smtClean="0"/>
          </a:p>
          <a:p>
            <a:pPr lvl="2"/>
            <a:endParaRPr lang="en-US" dirty="0" smtClean="0"/>
          </a:p>
          <a:p>
            <a:pPr lvl="2"/>
            <a:endParaRPr lang="en-US" dirty="0" smtClean="0"/>
          </a:p>
          <a:p>
            <a:pPr lvl="2">
              <a:buNone/>
            </a:pPr>
            <a:endParaRPr lang="en-US" dirty="0" smtClean="0"/>
          </a:p>
        </p:txBody>
      </p:sp>
      <p:pic>
        <p:nvPicPr>
          <p:cNvPr id="20483" name="Picture 8"/>
          <p:cNvPicPr>
            <a:picLocks noChangeAspect="1" noChangeArrowheads="1"/>
          </p:cNvPicPr>
          <p:nvPr/>
        </p:nvPicPr>
        <p:blipFill>
          <a:blip r:embed="rId3" cstate="print"/>
          <a:srcRect/>
          <a:stretch>
            <a:fillRect/>
          </a:stretch>
        </p:blipFill>
        <p:spPr bwMode="auto">
          <a:xfrm>
            <a:off x="7428087" y="228600"/>
            <a:ext cx="1357313" cy="1279525"/>
          </a:xfrm>
          <a:prstGeom prst="rect">
            <a:avLst/>
          </a:prstGeom>
          <a:noFill/>
          <a:ln w="9525">
            <a:noFill/>
            <a:miter lim="800000"/>
            <a:headEnd/>
            <a:tailEnd/>
          </a:ln>
        </p:spPr>
      </p:pic>
      <p:pic>
        <p:nvPicPr>
          <p:cNvPr id="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1999" y="1828800"/>
            <a:ext cx="7467601"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106429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a:xfrm>
            <a:off x="304800" y="274638"/>
            <a:ext cx="6019800" cy="1020762"/>
          </a:xfrm>
        </p:spPr>
        <p:txBody>
          <a:bodyPr/>
          <a:lstStyle/>
          <a:p>
            <a:r>
              <a:rPr lang="en-US" sz="3600" dirty="0" smtClean="0">
                <a:solidFill>
                  <a:schemeClr val="tx1"/>
                </a:solidFill>
              </a:rPr>
              <a:t/>
            </a:r>
            <a:br>
              <a:rPr lang="en-US" sz="3600" dirty="0" smtClean="0">
                <a:solidFill>
                  <a:schemeClr val="tx1"/>
                </a:solidFill>
              </a:rPr>
            </a:br>
            <a:r>
              <a:rPr lang="en-US" sz="3600" dirty="0" smtClean="0">
                <a:solidFill>
                  <a:schemeClr val="tx1"/>
                </a:solidFill>
              </a:rPr>
              <a:t/>
            </a:r>
            <a:br>
              <a:rPr lang="en-US" sz="3600" dirty="0" smtClean="0">
                <a:solidFill>
                  <a:schemeClr val="tx1"/>
                </a:solidFill>
              </a:rPr>
            </a:br>
            <a:r>
              <a:rPr lang="en-US" sz="3600" dirty="0">
                <a:solidFill>
                  <a:schemeClr val="tx1"/>
                </a:solidFill>
              </a:rPr>
              <a:t/>
            </a:r>
            <a:br>
              <a:rPr lang="en-US" sz="3600" dirty="0">
                <a:solidFill>
                  <a:schemeClr val="tx1"/>
                </a:solidFill>
              </a:rPr>
            </a:br>
            <a:r>
              <a:rPr lang="en-US" sz="3600" dirty="0" smtClean="0">
                <a:solidFill>
                  <a:schemeClr val="tx1"/>
                </a:solidFill>
              </a:rPr>
              <a:t/>
            </a:r>
            <a:br>
              <a:rPr lang="en-US" sz="3600" dirty="0" smtClean="0">
                <a:solidFill>
                  <a:schemeClr val="tx1"/>
                </a:solidFill>
              </a:rPr>
            </a:br>
            <a:r>
              <a:rPr lang="en-US" sz="3600" dirty="0">
                <a:solidFill>
                  <a:schemeClr val="tx1"/>
                </a:solidFill>
              </a:rPr>
              <a:t/>
            </a:r>
            <a:br>
              <a:rPr lang="en-US" sz="3600" dirty="0">
                <a:solidFill>
                  <a:schemeClr val="tx1"/>
                </a:solidFill>
              </a:rPr>
            </a:br>
            <a:r>
              <a:rPr lang="en-US" sz="3600" dirty="0" smtClean="0">
                <a:solidFill>
                  <a:schemeClr val="tx1"/>
                </a:solidFill>
              </a:rPr>
              <a:t/>
            </a:r>
            <a:br>
              <a:rPr lang="en-US" sz="3600" dirty="0" smtClean="0">
                <a:solidFill>
                  <a:schemeClr val="tx1"/>
                </a:solidFill>
              </a:rPr>
            </a:br>
            <a:r>
              <a:rPr lang="en-US" sz="3600" dirty="0">
                <a:solidFill>
                  <a:schemeClr val="tx1"/>
                </a:solidFill>
              </a:rPr>
              <a:t/>
            </a:r>
            <a:br>
              <a:rPr lang="en-US" sz="3600" dirty="0">
                <a:solidFill>
                  <a:schemeClr val="tx1"/>
                </a:solidFill>
              </a:rPr>
            </a:br>
            <a:r>
              <a:rPr lang="en-US" sz="3600" dirty="0" smtClean="0">
                <a:solidFill>
                  <a:schemeClr val="tx1"/>
                </a:solidFill>
              </a:rPr>
              <a:t/>
            </a:r>
            <a:br>
              <a:rPr lang="en-US" sz="3600" dirty="0" smtClean="0">
                <a:solidFill>
                  <a:schemeClr val="tx1"/>
                </a:solidFill>
              </a:rPr>
            </a:br>
            <a:r>
              <a:rPr lang="en-US" sz="2400" u="sng" dirty="0" smtClean="0">
                <a:solidFill>
                  <a:srgbClr val="FF0000"/>
                </a:solidFill>
              </a:rPr>
              <a:t/>
            </a:r>
            <a:br>
              <a:rPr lang="en-US" sz="2400" u="sng" dirty="0" smtClean="0">
                <a:solidFill>
                  <a:srgbClr val="FF0000"/>
                </a:solidFill>
              </a:rPr>
            </a:br>
            <a:r>
              <a:rPr lang="en-US" sz="2400" u="sng" dirty="0">
                <a:solidFill>
                  <a:srgbClr val="FF0000"/>
                </a:solidFill>
              </a:rPr>
              <a:t>Water Enterprise Fund Budget</a:t>
            </a:r>
            <a:endParaRPr lang="en-US" sz="2400" u="sng" dirty="0" smtClean="0">
              <a:solidFill>
                <a:srgbClr val="FF0000"/>
              </a:solidFill>
            </a:endParaRPr>
          </a:p>
        </p:txBody>
      </p:sp>
      <p:sp>
        <p:nvSpPr>
          <p:cNvPr id="20482" name="Content Placeholder 2"/>
          <p:cNvSpPr>
            <a:spLocks noGrp="1"/>
          </p:cNvSpPr>
          <p:nvPr>
            <p:ph sz="quarter" idx="1"/>
          </p:nvPr>
        </p:nvSpPr>
        <p:spPr>
          <a:xfrm>
            <a:off x="304800" y="1371600"/>
            <a:ext cx="8610600" cy="5257800"/>
          </a:xfrm>
        </p:spPr>
        <p:txBody>
          <a:bodyPr/>
          <a:lstStyle/>
          <a:p>
            <a:pPr marL="0" lvl="2" indent="0">
              <a:buNone/>
            </a:pPr>
            <a:r>
              <a:rPr lang="en-US" sz="1800" dirty="0" smtClean="0"/>
              <a:t>Combined Water Enterprise Budgets</a:t>
            </a:r>
          </a:p>
          <a:p>
            <a:pPr marL="0" lvl="2" indent="0">
              <a:buNone/>
            </a:pPr>
            <a:endParaRPr lang="en-US" sz="1800" dirty="0"/>
          </a:p>
          <a:p>
            <a:pPr marL="0" lvl="2" indent="0">
              <a:buNone/>
            </a:pPr>
            <a:endParaRPr lang="en-US" sz="1800" dirty="0" smtClean="0"/>
          </a:p>
          <a:p>
            <a:pPr marL="0" lvl="2" indent="0">
              <a:buNone/>
            </a:pPr>
            <a:endParaRPr lang="en-US" sz="1800" dirty="0"/>
          </a:p>
          <a:p>
            <a:pPr marL="0" lvl="2" indent="0">
              <a:buNone/>
            </a:pPr>
            <a:endParaRPr lang="en-US" sz="1800" dirty="0" smtClean="0"/>
          </a:p>
          <a:p>
            <a:pPr marL="0" lvl="2" indent="0">
              <a:buNone/>
            </a:pPr>
            <a:endParaRPr lang="en-US" sz="1800" dirty="0"/>
          </a:p>
          <a:p>
            <a:pPr marL="0" lvl="2" indent="0">
              <a:buNone/>
            </a:pPr>
            <a:endParaRPr lang="en-US" sz="1800" dirty="0" smtClean="0"/>
          </a:p>
          <a:p>
            <a:pPr marL="0" lvl="2" indent="0">
              <a:buNone/>
            </a:pPr>
            <a:endParaRPr lang="en-US" sz="1800" dirty="0"/>
          </a:p>
          <a:p>
            <a:pPr marL="0" lvl="2" indent="0">
              <a:buNone/>
            </a:pPr>
            <a:endParaRPr lang="en-US" sz="1800" dirty="0" smtClean="0"/>
          </a:p>
          <a:p>
            <a:pPr marL="0" lvl="2" indent="0">
              <a:buNone/>
            </a:pPr>
            <a:endParaRPr lang="en-US" sz="1800" dirty="0"/>
          </a:p>
          <a:p>
            <a:pPr marL="0" lvl="2" indent="0">
              <a:buNone/>
            </a:pPr>
            <a:endParaRPr lang="en-US" sz="1800" dirty="0" smtClean="0"/>
          </a:p>
          <a:p>
            <a:pPr marL="0" lvl="2" indent="0">
              <a:buNone/>
            </a:pPr>
            <a:endParaRPr lang="en-US" sz="1800" dirty="0"/>
          </a:p>
          <a:p>
            <a:pPr marL="0" lvl="2" indent="0">
              <a:spcBef>
                <a:spcPts val="0"/>
              </a:spcBef>
              <a:buNone/>
            </a:pPr>
            <a:endParaRPr lang="en-US" sz="1800" i="1" dirty="0" smtClean="0"/>
          </a:p>
          <a:p>
            <a:pPr marL="0" lvl="2" indent="0">
              <a:spcBef>
                <a:spcPts val="0"/>
              </a:spcBef>
              <a:buNone/>
            </a:pPr>
            <a:endParaRPr lang="en-US" sz="1800" i="1" dirty="0"/>
          </a:p>
          <a:p>
            <a:pPr marL="0" lvl="2" indent="0">
              <a:spcBef>
                <a:spcPts val="0"/>
              </a:spcBef>
              <a:buNone/>
            </a:pPr>
            <a:endParaRPr lang="en-US" sz="1800" i="1" dirty="0" smtClean="0"/>
          </a:p>
          <a:p>
            <a:pPr marL="0" lvl="2" indent="0">
              <a:spcBef>
                <a:spcPts val="0"/>
              </a:spcBef>
              <a:buNone/>
            </a:pPr>
            <a:endParaRPr lang="en-US" sz="1800" i="1" dirty="0"/>
          </a:p>
          <a:p>
            <a:pPr marL="0" lvl="2" indent="0">
              <a:spcBef>
                <a:spcPts val="0"/>
              </a:spcBef>
              <a:buNone/>
            </a:pPr>
            <a:endParaRPr lang="en-US" sz="1800" i="1" dirty="0" smtClean="0"/>
          </a:p>
          <a:p>
            <a:pPr marL="0" lvl="2" indent="0">
              <a:spcBef>
                <a:spcPts val="0"/>
              </a:spcBef>
              <a:buNone/>
            </a:pPr>
            <a:endParaRPr lang="en-US" sz="1800" i="1" dirty="0"/>
          </a:p>
          <a:p>
            <a:pPr marL="0" lvl="2" indent="0">
              <a:spcBef>
                <a:spcPts val="0"/>
              </a:spcBef>
              <a:buNone/>
            </a:pPr>
            <a:endParaRPr lang="en-US" sz="1800" i="1" dirty="0" smtClean="0"/>
          </a:p>
          <a:p>
            <a:pPr marL="0" lvl="2" indent="0">
              <a:spcBef>
                <a:spcPts val="0"/>
              </a:spcBef>
              <a:buNone/>
            </a:pPr>
            <a:endParaRPr lang="en-US" sz="1800" i="1" dirty="0"/>
          </a:p>
          <a:p>
            <a:pPr marL="0" lvl="2" indent="0">
              <a:spcBef>
                <a:spcPts val="0"/>
              </a:spcBef>
              <a:buNone/>
            </a:pPr>
            <a:r>
              <a:rPr lang="en-US" sz="1800" i="1" dirty="0" smtClean="0"/>
              <a:t> </a:t>
            </a:r>
            <a:endParaRPr lang="en-US" i="1" dirty="0"/>
          </a:p>
          <a:p>
            <a:pPr marL="228600" lvl="2">
              <a:buNone/>
            </a:pPr>
            <a:endParaRPr lang="en-US" i="1" dirty="0" smtClean="0"/>
          </a:p>
        </p:txBody>
      </p:sp>
      <p:pic>
        <p:nvPicPr>
          <p:cNvPr id="20483" name="Picture 8"/>
          <p:cNvPicPr>
            <a:picLocks noChangeAspect="1" noChangeArrowheads="1"/>
          </p:cNvPicPr>
          <p:nvPr/>
        </p:nvPicPr>
        <p:blipFill>
          <a:blip r:embed="rId3" cstate="print"/>
          <a:srcRect/>
          <a:stretch>
            <a:fillRect/>
          </a:stretch>
        </p:blipFill>
        <p:spPr bwMode="auto">
          <a:xfrm>
            <a:off x="7428089" y="152400"/>
            <a:ext cx="1357313" cy="1279525"/>
          </a:xfrm>
          <a:prstGeom prst="rect">
            <a:avLst/>
          </a:prstGeom>
          <a:noFill/>
          <a:ln w="9525">
            <a:noFill/>
            <a:miter lim="800000"/>
            <a:headEnd/>
            <a:tailEnd/>
          </a:ln>
        </p:spPr>
      </p:pic>
      <p:pic>
        <p:nvPicPr>
          <p:cNvPr id="307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2613" y="2068513"/>
            <a:ext cx="7978775" cy="2720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113026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a:xfrm>
            <a:off x="381000" y="381000"/>
            <a:ext cx="5867400" cy="868362"/>
          </a:xfrm>
        </p:spPr>
        <p:txBody>
          <a:bodyPr/>
          <a:lstStyle/>
          <a:p>
            <a:r>
              <a:rPr lang="en-US" sz="3600" dirty="0" smtClean="0">
                <a:solidFill>
                  <a:schemeClr val="tx1"/>
                </a:solidFill>
              </a:rPr>
              <a:t/>
            </a:r>
            <a:br>
              <a:rPr lang="en-US" sz="3600" dirty="0" smtClean="0">
                <a:solidFill>
                  <a:schemeClr val="tx1"/>
                </a:solidFill>
              </a:rPr>
            </a:br>
            <a:r>
              <a:rPr lang="en-US" sz="3600" dirty="0" smtClean="0">
                <a:solidFill>
                  <a:schemeClr val="tx1"/>
                </a:solidFill>
              </a:rPr>
              <a:t/>
            </a:r>
            <a:br>
              <a:rPr lang="en-US" sz="3600" dirty="0" smtClean="0">
                <a:solidFill>
                  <a:schemeClr val="tx1"/>
                </a:solidFill>
              </a:rPr>
            </a:br>
            <a:r>
              <a:rPr lang="en-US" sz="3600" dirty="0">
                <a:solidFill>
                  <a:schemeClr val="tx1"/>
                </a:solidFill>
              </a:rPr>
              <a:t/>
            </a:r>
            <a:br>
              <a:rPr lang="en-US" sz="3600" dirty="0">
                <a:solidFill>
                  <a:schemeClr val="tx1"/>
                </a:solidFill>
              </a:rPr>
            </a:br>
            <a:r>
              <a:rPr lang="en-US" sz="3600" dirty="0" smtClean="0">
                <a:solidFill>
                  <a:schemeClr val="tx1"/>
                </a:solidFill>
              </a:rPr>
              <a:t/>
            </a:r>
            <a:br>
              <a:rPr lang="en-US" sz="3600" dirty="0" smtClean="0">
                <a:solidFill>
                  <a:schemeClr val="tx1"/>
                </a:solidFill>
              </a:rPr>
            </a:br>
            <a:r>
              <a:rPr lang="en-US" sz="3600" dirty="0">
                <a:solidFill>
                  <a:schemeClr val="tx1"/>
                </a:solidFill>
              </a:rPr>
              <a:t/>
            </a:r>
            <a:br>
              <a:rPr lang="en-US" sz="3600" dirty="0">
                <a:solidFill>
                  <a:schemeClr val="tx1"/>
                </a:solidFill>
              </a:rPr>
            </a:br>
            <a:r>
              <a:rPr lang="en-US" sz="3600" dirty="0" smtClean="0">
                <a:solidFill>
                  <a:schemeClr val="tx1"/>
                </a:solidFill>
              </a:rPr>
              <a:t/>
            </a:r>
            <a:br>
              <a:rPr lang="en-US" sz="3600" dirty="0" smtClean="0">
                <a:solidFill>
                  <a:schemeClr val="tx1"/>
                </a:solidFill>
              </a:rPr>
            </a:br>
            <a:r>
              <a:rPr lang="en-US" sz="3600" dirty="0">
                <a:solidFill>
                  <a:schemeClr val="tx1"/>
                </a:solidFill>
              </a:rPr>
              <a:t/>
            </a:r>
            <a:br>
              <a:rPr lang="en-US" sz="3600" dirty="0">
                <a:solidFill>
                  <a:schemeClr val="tx1"/>
                </a:solidFill>
              </a:rPr>
            </a:br>
            <a:r>
              <a:rPr lang="en-US" sz="3600" dirty="0" smtClean="0">
                <a:solidFill>
                  <a:schemeClr val="tx1"/>
                </a:solidFill>
              </a:rPr>
              <a:t/>
            </a:r>
            <a:br>
              <a:rPr lang="en-US" sz="3600" dirty="0" smtClean="0">
                <a:solidFill>
                  <a:schemeClr val="tx1"/>
                </a:solidFill>
              </a:rPr>
            </a:br>
            <a:r>
              <a:rPr lang="en-US" sz="2400" u="sng" dirty="0" smtClean="0">
                <a:solidFill>
                  <a:srgbClr val="FF0000"/>
                </a:solidFill>
              </a:rPr>
              <a:t/>
            </a:r>
            <a:br>
              <a:rPr lang="en-US" sz="2400" u="sng" dirty="0" smtClean="0">
                <a:solidFill>
                  <a:srgbClr val="FF0000"/>
                </a:solidFill>
              </a:rPr>
            </a:br>
            <a:r>
              <a:rPr lang="en-US" sz="2400" u="sng" dirty="0">
                <a:solidFill>
                  <a:srgbClr val="FF0000"/>
                </a:solidFill>
              </a:rPr>
              <a:t>Water Enterprise Fund Budget</a:t>
            </a:r>
            <a:endParaRPr lang="en-US" sz="2400" u="sng" dirty="0" smtClean="0">
              <a:solidFill>
                <a:srgbClr val="FF0000"/>
              </a:solidFill>
            </a:endParaRPr>
          </a:p>
        </p:txBody>
      </p:sp>
      <p:sp>
        <p:nvSpPr>
          <p:cNvPr id="20482" name="Content Placeholder 2"/>
          <p:cNvSpPr>
            <a:spLocks noGrp="1"/>
          </p:cNvSpPr>
          <p:nvPr>
            <p:ph sz="quarter" idx="1"/>
          </p:nvPr>
        </p:nvSpPr>
        <p:spPr>
          <a:xfrm>
            <a:off x="307446" y="1355725"/>
            <a:ext cx="8607954" cy="5197474"/>
          </a:xfrm>
        </p:spPr>
        <p:txBody>
          <a:bodyPr/>
          <a:lstStyle/>
          <a:p>
            <a:r>
              <a:rPr lang="en-US" sz="1800" dirty="0"/>
              <a:t>Future Capital Improvements </a:t>
            </a:r>
            <a:r>
              <a:rPr lang="en-US" sz="2400" dirty="0"/>
              <a:t/>
            </a:r>
            <a:br>
              <a:rPr lang="en-US" sz="2400" dirty="0"/>
            </a:br>
            <a:r>
              <a:rPr lang="en-US" sz="1800" dirty="0" smtClean="0"/>
              <a:t>Fiscal Year 2022 – Fiscal Year 2026</a:t>
            </a:r>
            <a:r>
              <a:rPr lang="en-US" sz="1800" dirty="0"/>
              <a:t>:  </a:t>
            </a:r>
            <a:r>
              <a:rPr lang="en-US" sz="1800" dirty="0" smtClean="0"/>
              <a:t>13,635,500 </a:t>
            </a:r>
            <a:endParaRPr lang="en-US" sz="1800" dirty="0"/>
          </a:p>
          <a:p>
            <a:pPr marL="917575" lvl="2" indent="-460375"/>
            <a:r>
              <a:rPr lang="en-US" sz="1600" b="1" dirty="0" smtClean="0"/>
              <a:t>11,500,000</a:t>
            </a:r>
            <a:r>
              <a:rPr lang="en-US" sz="1600" dirty="0" smtClean="0"/>
              <a:t> </a:t>
            </a:r>
            <a:r>
              <a:rPr lang="en-US" sz="1600" dirty="0"/>
              <a:t>- Water Distribution </a:t>
            </a:r>
            <a:r>
              <a:rPr lang="en-US" sz="1600" dirty="0" smtClean="0"/>
              <a:t>Design and Improvement</a:t>
            </a:r>
          </a:p>
          <a:p>
            <a:pPr marL="917575" lvl="2" indent="-460375"/>
            <a:r>
              <a:rPr lang="en-US" sz="1600" b="1" dirty="0" smtClean="0"/>
              <a:t>  1,160,000</a:t>
            </a:r>
            <a:r>
              <a:rPr lang="en-US" sz="1600" dirty="0" smtClean="0"/>
              <a:t> – Water Treatment Plant and Tank Maintenance/Upgrades</a:t>
            </a:r>
          </a:p>
          <a:p>
            <a:pPr marL="917575" lvl="2" indent="-460375"/>
            <a:r>
              <a:rPr lang="en-US" sz="1600" b="1" dirty="0" smtClean="0"/>
              <a:t>     625,000 </a:t>
            </a:r>
            <a:r>
              <a:rPr lang="en-US" sz="1600" b="1" dirty="0"/>
              <a:t>- </a:t>
            </a:r>
            <a:r>
              <a:rPr lang="en-US" sz="1600" dirty="0"/>
              <a:t>Hydrants Replacement</a:t>
            </a:r>
          </a:p>
          <a:p>
            <a:pPr marL="917575" lvl="2" indent="-460375"/>
            <a:r>
              <a:rPr lang="en-US" sz="1600" b="1" dirty="0" smtClean="0"/>
              <a:t>     350,500 </a:t>
            </a:r>
            <a:r>
              <a:rPr lang="en-US" sz="1600" b="1" dirty="0"/>
              <a:t>- </a:t>
            </a:r>
            <a:r>
              <a:rPr lang="en-US" sz="1600" dirty="0"/>
              <a:t>Vehicle Replacement</a:t>
            </a:r>
          </a:p>
          <a:p>
            <a:pPr marL="457200" lvl="2" indent="0">
              <a:buNone/>
            </a:pPr>
            <a:endParaRPr lang="en-US" sz="1600" i="1" dirty="0" smtClean="0"/>
          </a:p>
          <a:p>
            <a:pPr marL="457200" lvl="2" indent="0">
              <a:buNone/>
            </a:pPr>
            <a:r>
              <a:rPr lang="en-US" sz="1600" i="1" dirty="0" smtClean="0"/>
              <a:t>Over the next Five Years the Plan is to </a:t>
            </a:r>
            <a:r>
              <a:rPr lang="en-US" sz="1600" i="1" dirty="0"/>
              <a:t>spend retained </a:t>
            </a:r>
            <a:r>
              <a:rPr lang="en-US" sz="1600" i="1" dirty="0" smtClean="0"/>
              <a:t>earnings and borrow funds to pay for Capital Projects. </a:t>
            </a:r>
          </a:p>
          <a:p>
            <a:pPr marL="400050" lvl="2" indent="0">
              <a:buNone/>
            </a:pPr>
            <a:endParaRPr lang="en-US" sz="1600" i="1" dirty="0" smtClean="0"/>
          </a:p>
          <a:p>
            <a:pPr marL="400050" lvl="2" indent="0">
              <a:buNone/>
            </a:pPr>
            <a:r>
              <a:rPr lang="en-US" sz="1600" i="1" dirty="0" smtClean="0"/>
              <a:t>Current </a:t>
            </a:r>
            <a:r>
              <a:rPr lang="en-US" sz="1600" i="1" dirty="0"/>
              <a:t>Balance Retained Earnings</a:t>
            </a:r>
            <a:r>
              <a:rPr lang="en-US" sz="1600" i="1" dirty="0" smtClean="0"/>
              <a:t>: </a:t>
            </a:r>
            <a:r>
              <a:rPr lang="en-US" sz="1600" i="1" dirty="0"/>
              <a:t>2,204,981 </a:t>
            </a:r>
            <a:endParaRPr lang="en-US" sz="1600" i="1" dirty="0" smtClean="0"/>
          </a:p>
          <a:p>
            <a:pPr marL="400050" lvl="2" indent="0">
              <a:buNone/>
            </a:pPr>
            <a:endParaRPr lang="en-US" sz="1600" i="1" dirty="0"/>
          </a:p>
          <a:p>
            <a:pPr marL="400050" lvl="2" indent="0">
              <a:buNone/>
            </a:pPr>
            <a:r>
              <a:rPr lang="en-US" sz="1600" i="1" dirty="0"/>
              <a:t>Balance Water Stabilization: 1,923,520</a:t>
            </a:r>
            <a:endParaRPr lang="en-US" sz="1600" dirty="0"/>
          </a:p>
          <a:p>
            <a:pPr marL="400050" lvl="2" indent="0">
              <a:buNone/>
            </a:pPr>
            <a:endParaRPr lang="en-US" sz="1600" i="1" dirty="0" smtClean="0"/>
          </a:p>
          <a:p>
            <a:pPr marL="400050" lvl="2" indent="0">
              <a:buNone/>
            </a:pPr>
            <a:r>
              <a:rPr lang="en-US" sz="1600" i="1" dirty="0" smtClean="0"/>
              <a:t>In addition to the 11,500,000 for  FY22-FY26, another10,500,000 will be needed for water distribution upgrades from FY27-FY31 totaling 22,000 000 over the next 10 years.</a:t>
            </a:r>
            <a:endParaRPr lang="en-US" sz="1600" i="1" dirty="0"/>
          </a:p>
          <a:p>
            <a:pPr marL="400050" lvl="2" indent="0">
              <a:buNone/>
            </a:pPr>
            <a:r>
              <a:rPr lang="en-US" sz="1600" i="1" dirty="0" smtClean="0"/>
              <a:t> </a:t>
            </a:r>
            <a:endParaRPr lang="en-US" sz="1600" i="1" dirty="0"/>
          </a:p>
          <a:p>
            <a:pPr marL="400050" lvl="2" indent="0">
              <a:buNone/>
            </a:pPr>
            <a:r>
              <a:rPr lang="en-US" i="1" dirty="0" smtClean="0"/>
              <a:t> </a:t>
            </a:r>
            <a:endParaRPr lang="en-US" i="1" dirty="0"/>
          </a:p>
          <a:p>
            <a:pPr lvl="2"/>
            <a:endParaRPr lang="en-US" sz="2400" dirty="0"/>
          </a:p>
          <a:p>
            <a:pPr lvl="2"/>
            <a:endParaRPr lang="en-US" sz="1600" dirty="0"/>
          </a:p>
        </p:txBody>
      </p:sp>
      <p:pic>
        <p:nvPicPr>
          <p:cNvPr id="20483" name="Picture 8"/>
          <p:cNvPicPr>
            <a:picLocks noChangeAspect="1" noChangeArrowheads="1"/>
          </p:cNvPicPr>
          <p:nvPr/>
        </p:nvPicPr>
        <p:blipFill>
          <a:blip r:embed="rId3" cstate="print"/>
          <a:srcRect/>
          <a:stretch>
            <a:fillRect/>
          </a:stretch>
        </p:blipFill>
        <p:spPr bwMode="auto">
          <a:xfrm>
            <a:off x="7428089" y="228600"/>
            <a:ext cx="1357313" cy="1279525"/>
          </a:xfrm>
          <a:prstGeom prst="rect">
            <a:avLst/>
          </a:prstGeom>
          <a:noFill/>
          <a:ln w="9525">
            <a:noFill/>
            <a:miter lim="800000"/>
            <a:headEnd/>
            <a:tailEnd/>
          </a:ln>
        </p:spPr>
      </p:pic>
    </p:spTree>
    <p:extLst>
      <p:ext uri="{BB962C8B-B14F-4D97-AF65-F5344CB8AC3E}">
        <p14:creationId xmlns:p14="http://schemas.microsoft.com/office/powerpoint/2010/main" val="41660617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a:xfrm>
            <a:off x="457200" y="274638"/>
            <a:ext cx="5867400" cy="868362"/>
          </a:xfrm>
        </p:spPr>
        <p:txBody>
          <a:bodyPr/>
          <a:lstStyle/>
          <a:p>
            <a:r>
              <a:rPr lang="en-US" sz="3600" dirty="0" smtClean="0">
                <a:solidFill>
                  <a:schemeClr val="tx1"/>
                </a:solidFill>
              </a:rPr>
              <a:t/>
            </a:r>
            <a:br>
              <a:rPr lang="en-US" sz="3600" dirty="0" smtClean="0">
                <a:solidFill>
                  <a:schemeClr val="tx1"/>
                </a:solidFill>
              </a:rPr>
            </a:br>
            <a:r>
              <a:rPr lang="en-US" sz="3600" dirty="0" smtClean="0">
                <a:solidFill>
                  <a:schemeClr val="tx1"/>
                </a:solidFill>
              </a:rPr>
              <a:t/>
            </a:r>
            <a:br>
              <a:rPr lang="en-US" sz="3600" dirty="0" smtClean="0">
                <a:solidFill>
                  <a:schemeClr val="tx1"/>
                </a:solidFill>
              </a:rPr>
            </a:br>
            <a:r>
              <a:rPr lang="en-US" sz="3600" dirty="0">
                <a:solidFill>
                  <a:schemeClr val="tx1"/>
                </a:solidFill>
              </a:rPr>
              <a:t/>
            </a:r>
            <a:br>
              <a:rPr lang="en-US" sz="3600" dirty="0">
                <a:solidFill>
                  <a:schemeClr val="tx1"/>
                </a:solidFill>
              </a:rPr>
            </a:br>
            <a:r>
              <a:rPr lang="en-US" sz="3600" dirty="0" smtClean="0">
                <a:solidFill>
                  <a:schemeClr val="tx1"/>
                </a:solidFill>
              </a:rPr>
              <a:t/>
            </a:r>
            <a:br>
              <a:rPr lang="en-US" sz="3600" dirty="0" smtClean="0">
                <a:solidFill>
                  <a:schemeClr val="tx1"/>
                </a:solidFill>
              </a:rPr>
            </a:br>
            <a:r>
              <a:rPr lang="en-US" sz="3600" dirty="0">
                <a:solidFill>
                  <a:schemeClr val="tx1"/>
                </a:solidFill>
              </a:rPr>
              <a:t/>
            </a:r>
            <a:br>
              <a:rPr lang="en-US" sz="3600" dirty="0">
                <a:solidFill>
                  <a:schemeClr val="tx1"/>
                </a:solidFill>
              </a:rPr>
            </a:br>
            <a:r>
              <a:rPr lang="en-US" sz="3600" dirty="0" smtClean="0">
                <a:solidFill>
                  <a:schemeClr val="tx1"/>
                </a:solidFill>
              </a:rPr>
              <a:t/>
            </a:r>
            <a:br>
              <a:rPr lang="en-US" sz="3600" dirty="0" smtClean="0">
                <a:solidFill>
                  <a:schemeClr val="tx1"/>
                </a:solidFill>
              </a:rPr>
            </a:br>
            <a:r>
              <a:rPr lang="en-US" sz="3600" dirty="0">
                <a:solidFill>
                  <a:schemeClr val="tx1"/>
                </a:solidFill>
              </a:rPr>
              <a:t/>
            </a:r>
            <a:br>
              <a:rPr lang="en-US" sz="3600" dirty="0">
                <a:solidFill>
                  <a:schemeClr val="tx1"/>
                </a:solidFill>
              </a:rPr>
            </a:br>
            <a:r>
              <a:rPr lang="en-US" sz="3600" dirty="0" smtClean="0">
                <a:solidFill>
                  <a:schemeClr val="tx1"/>
                </a:solidFill>
              </a:rPr>
              <a:t/>
            </a:r>
            <a:br>
              <a:rPr lang="en-US" sz="3600" dirty="0" smtClean="0">
                <a:solidFill>
                  <a:schemeClr val="tx1"/>
                </a:solidFill>
              </a:rPr>
            </a:br>
            <a:r>
              <a:rPr lang="en-US" sz="2400" u="sng" dirty="0" smtClean="0">
                <a:solidFill>
                  <a:srgbClr val="FF0000"/>
                </a:solidFill>
              </a:rPr>
              <a:t/>
            </a:r>
            <a:br>
              <a:rPr lang="en-US" sz="2400" u="sng" dirty="0" smtClean="0">
                <a:solidFill>
                  <a:srgbClr val="FF0000"/>
                </a:solidFill>
              </a:rPr>
            </a:br>
            <a:r>
              <a:rPr lang="en-US" sz="2400" u="sng" dirty="0">
                <a:solidFill>
                  <a:srgbClr val="FF0000"/>
                </a:solidFill>
              </a:rPr>
              <a:t>Water Enterprise Fund Budget</a:t>
            </a:r>
            <a:endParaRPr lang="en-US" sz="2400" u="sng" dirty="0" smtClean="0">
              <a:solidFill>
                <a:srgbClr val="FF0000"/>
              </a:solidFill>
            </a:endParaRPr>
          </a:p>
        </p:txBody>
      </p:sp>
      <p:sp>
        <p:nvSpPr>
          <p:cNvPr id="20482" name="Content Placeholder 2"/>
          <p:cNvSpPr>
            <a:spLocks noGrp="1"/>
          </p:cNvSpPr>
          <p:nvPr>
            <p:ph sz="quarter" idx="1"/>
          </p:nvPr>
        </p:nvSpPr>
        <p:spPr>
          <a:xfrm>
            <a:off x="307446" y="1219200"/>
            <a:ext cx="8607954" cy="5318125"/>
          </a:xfrm>
        </p:spPr>
        <p:txBody>
          <a:bodyPr/>
          <a:lstStyle/>
          <a:p>
            <a:pPr marL="273050" lvl="1" indent="-273050">
              <a:spcBef>
                <a:spcPts val="575"/>
              </a:spcBef>
              <a:buClr>
                <a:schemeClr val="accent1"/>
              </a:buClr>
            </a:pPr>
            <a:r>
              <a:rPr lang="en-US" sz="1800" dirty="0" smtClean="0"/>
              <a:t>Capital </a:t>
            </a:r>
            <a:r>
              <a:rPr lang="en-US" sz="1800" dirty="0"/>
              <a:t>Improvements </a:t>
            </a:r>
            <a:r>
              <a:rPr lang="en-US" sz="1800" dirty="0" smtClean="0"/>
              <a:t>Fiscal Year </a:t>
            </a:r>
            <a:r>
              <a:rPr lang="en-US" sz="1800" dirty="0" smtClean="0"/>
              <a:t>2022:  </a:t>
            </a:r>
            <a:r>
              <a:rPr lang="en-US" sz="1800" dirty="0" smtClean="0"/>
              <a:t>3,557,500 </a:t>
            </a:r>
          </a:p>
          <a:p>
            <a:pPr marL="0" lvl="1" indent="0">
              <a:spcBef>
                <a:spcPts val="575"/>
              </a:spcBef>
              <a:buClr>
                <a:schemeClr val="accent1"/>
              </a:buClr>
              <a:buNone/>
            </a:pPr>
            <a:endParaRPr lang="en-US" sz="1800" dirty="0"/>
          </a:p>
          <a:p>
            <a:pPr marL="917575" lvl="2" indent="-460375"/>
            <a:r>
              <a:rPr lang="en-US" sz="1600" b="1" dirty="0" smtClean="0"/>
              <a:t>3,100,000</a:t>
            </a:r>
            <a:r>
              <a:rPr lang="en-US" sz="1600" dirty="0" smtClean="0"/>
              <a:t> - Water Distribution Improvement (Borrowing and Retained Earnings)</a:t>
            </a:r>
          </a:p>
          <a:p>
            <a:pPr marL="917575" lvl="2" indent="-460375"/>
            <a:r>
              <a:rPr lang="en-US" sz="1600" b="1" dirty="0" smtClean="0"/>
              <a:t>   125,000 </a:t>
            </a:r>
            <a:r>
              <a:rPr lang="en-US" sz="1600" b="1" dirty="0"/>
              <a:t>- </a:t>
            </a:r>
            <a:r>
              <a:rPr lang="en-US" sz="1600" dirty="0"/>
              <a:t>Hydrants Replacement </a:t>
            </a:r>
            <a:r>
              <a:rPr lang="en-US" sz="1600" dirty="0" smtClean="0"/>
              <a:t>(Water Retained </a:t>
            </a:r>
            <a:r>
              <a:rPr lang="en-US" sz="1600" dirty="0"/>
              <a:t>Earnings)</a:t>
            </a:r>
          </a:p>
          <a:p>
            <a:pPr marL="914400" lvl="2" indent="-457200"/>
            <a:r>
              <a:rPr lang="en-US" sz="1600" b="1" dirty="0" smtClean="0"/>
              <a:t>   160,000 - </a:t>
            </a:r>
            <a:r>
              <a:rPr lang="en-US" sz="1600" dirty="0"/>
              <a:t>Water </a:t>
            </a:r>
            <a:r>
              <a:rPr lang="en-US" sz="1600" dirty="0" smtClean="0"/>
              <a:t>Tank Maintenance and Design of  Upgrades(Water </a:t>
            </a:r>
            <a:r>
              <a:rPr lang="en-US" sz="1600" dirty="0"/>
              <a:t>Retained Earnings)</a:t>
            </a:r>
          </a:p>
          <a:p>
            <a:pPr marL="917575" lvl="2" indent="-460375"/>
            <a:r>
              <a:rPr lang="en-US" sz="1600" b="1" dirty="0" smtClean="0"/>
              <a:t>   172,500 </a:t>
            </a:r>
            <a:r>
              <a:rPr lang="en-US" sz="1600" b="1" dirty="0"/>
              <a:t>- </a:t>
            </a:r>
            <a:r>
              <a:rPr lang="en-US" sz="1600" dirty="0"/>
              <a:t>Vehicle </a:t>
            </a:r>
            <a:r>
              <a:rPr lang="en-US" sz="1600" dirty="0" smtClean="0"/>
              <a:t>Replacement (Water Retained </a:t>
            </a:r>
            <a:r>
              <a:rPr lang="en-US" sz="1600" dirty="0"/>
              <a:t>Earnings</a:t>
            </a:r>
            <a:r>
              <a:rPr lang="en-US" sz="1600" dirty="0" smtClean="0"/>
              <a:t>)</a:t>
            </a:r>
          </a:p>
          <a:p>
            <a:pPr marL="917575" lvl="2" indent="-460375"/>
            <a:endParaRPr lang="en-US" sz="1600" dirty="0"/>
          </a:p>
          <a:p>
            <a:pPr marL="287338" lvl="2" indent="0">
              <a:spcBef>
                <a:spcPts val="0"/>
              </a:spcBef>
              <a:buNone/>
            </a:pPr>
            <a:r>
              <a:rPr lang="en-US" sz="1600" i="1" dirty="0" smtClean="0"/>
              <a:t>Use </a:t>
            </a:r>
            <a:r>
              <a:rPr lang="en-US" sz="1600" i="1" dirty="0"/>
              <a:t>of Retained </a:t>
            </a:r>
            <a:r>
              <a:rPr lang="en-US" sz="1600" i="1" dirty="0" smtClean="0"/>
              <a:t>Earnings: FY22: 2,057,500</a:t>
            </a:r>
          </a:p>
          <a:p>
            <a:pPr marL="287338" lvl="2" indent="0">
              <a:spcBef>
                <a:spcPts val="0"/>
              </a:spcBef>
              <a:buNone/>
            </a:pPr>
            <a:endParaRPr lang="en-US" sz="1600" i="1" dirty="0"/>
          </a:p>
        </p:txBody>
      </p:sp>
      <p:pic>
        <p:nvPicPr>
          <p:cNvPr id="20483" name="Picture 8"/>
          <p:cNvPicPr>
            <a:picLocks noChangeAspect="1" noChangeArrowheads="1"/>
          </p:cNvPicPr>
          <p:nvPr/>
        </p:nvPicPr>
        <p:blipFill>
          <a:blip r:embed="rId3" cstate="print"/>
          <a:srcRect/>
          <a:stretch>
            <a:fillRect/>
          </a:stretch>
        </p:blipFill>
        <p:spPr bwMode="auto">
          <a:xfrm>
            <a:off x="7428089" y="228600"/>
            <a:ext cx="1357313" cy="1279525"/>
          </a:xfrm>
          <a:prstGeom prst="rect">
            <a:avLst/>
          </a:prstGeom>
          <a:noFill/>
          <a:ln w="9525">
            <a:noFill/>
            <a:miter lim="800000"/>
            <a:headEnd/>
            <a:tailEnd/>
          </a:ln>
        </p:spPr>
      </p:pic>
    </p:spTree>
    <p:extLst>
      <p:ext uri="{BB962C8B-B14F-4D97-AF65-F5344CB8AC3E}">
        <p14:creationId xmlns:p14="http://schemas.microsoft.com/office/powerpoint/2010/main" val="41962474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a:xfrm>
            <a:off x="457200" y="274638"/>
            <a:ext cx="5867400" cy="1020762"/>
          </a:xfrm>
        </p:spPr>
        <p:txBody>
          <a:bodyPr/>
          <a:lstStyle/>
          <a:p>
            <a:r>
              <a:rPr lang="en-US" sz="2400" u="sng" dirty="0" smtClean="0">
                <a:solidFill>
                  <a:srgbClr val="FF0000"/>
                </a:solidFill>
              </a:rPr>
              <a:t/>
            </a:r>
            <a:br>
              <a:rPr lang="en-US" sz="2400" u="sng" dirty="0" smtClean="0">
                <a:solidFill>
                  <a:srgbClr val="FF0000"/>
                </a:solidFill>
              </a:rPr>
            </a:br>
            <a:r>
              <a:rPr lang="en-US" sz="2400" u="sng" dirty="0">
                <a:solidFill>
                  <a:srgbClr val="FF0000"/>
                </a:solidFill>
              </a:rPr>
              <a:t>Water Enterprise Fund Budget</a:t>
            </a:r>
            <a:endParaRPr lang="en-US" sz="2400" u="sng" dirty="0" smtClean="0">
              <a:solidFill>
                <a:srgbClr val="FF0000"/>
              </a:solidFill>
            </a:endParaRPr>
          </a:p>
        </p:txBody>
      </p:sp>
      <p:sp>
        <p:nvSpPr>
          <p:cNvPr id="22530" name="Content Placeholder 2"/>
          <p:cNvSpPr>
            <a:spLocks noGrp="1"/>
          </p:cNvSpPr>
          <p:nvPr>
            <p:ph sz="quarter" idx="1"/>
          </p:nvPr>
        </p:nvSpPr>
        <p:spPr>
          <a:xfrm>
            <a:off x="381000" y="1447800"/>
            <a:ext cx="8153400" cy="5105400"/>
          </a:xfrm>
        </p:spPr>
        <p:txBody>
          <a:bodyPr/>
          <a:lstStyle/>
          <a:p>
            <a:pPr marL="0" indent="0" algn="ctr">
              <a:buNone/>
            </a:pPr>
            <a:r>
              <a:rPr lang="en-US" sz="1800" dirty="0" smtClean="0"/>
              <a:t>Debt Service as percent of  Water Budget:</a:t>
            </a:r>
          </a:p>
          <a:p>
            <a:pPr marL="0" indent="0" algn="ctr">
              <a:buNone/>
            </a:pPr>
            <a:endParaRPr lang="en-US" sz="1800" dirty="0" smtClean="0"/>
          </a:p>
          <a:p>
            <a:pPr marL="0" indent="0" algn="ctr" defTabSz="690563">
              <a:buNone/>
            </a:pPr>
            <a:r>
              <a:rPr lang="en-US" sz="1800" dirty="0" smtClean="0"/>
              <a:t>     </a:t>
            </a:r>
            <a:endParaRPr lang="en-US" dirty="0" smtClean="0"/>
          </a:p>
          <a:p>
            <a:pPr marL="319088" lvl="1" indent="0" algn="ctr">
              <a:buNone/>
            </a:pPr>
            <a:endParaRPr lang="en-US" dirty="0" smtClean="0"/>
          </a:p>
          <a:p>
            <a:pPr lvl="1"/>
            <a:endParaRPr lang="en-US" dirty="0"/>
          </a:p>
          <a:p>
            <a:pPr lvl="1"/>
            <a:endParaRPr lang="en-US" dirty="0"/>
          </a:p>
          <a:p>
            <a:pPr lvl="1"/>
            <a:endParaRPr lang="en-US" dirty="0" smtClean="0"/>
          </a:p>
          <a:p>
            <a:pPr>
              <a:buFont typeface="Wingdings 2" pitchFamily="18" charset="2"/>
              <a:buNone/>
            </a:pPr>
            <a:endParaRPr lang="en-US" dirty="0" smtClean="0"/>
          </a:p>
          <a:p>
            <a:endParaRPr lang="en-US" dirty="0" smtClean="0"/>
          </a:p>
          <a:p>
            <a:pPr>
              <a:buFont typeface="Wingdings 2" pitchFamily="18" charset="2"/>
              <a:buNone/>
            </a:pPr>
            <a:endParaRPr lang="en-US" dirty="0" smtClean="0"/>
          </a:p>
          <a:p>
            <a:endParaRPr lang="en-US" dirty="0" smtClean="0"/>
          </a:p>
        </p:txBody>
      </p:sp>
      <p:pic>
        <p:nvPicPr>
          <p:cNvPr id="22531" name="Picture 8"/>
          <p:cNvPicPr>
            <a:picLocks noChangeAspect="1" noChangeArrowheads="1"/>
          </p:cNvPicPr>
          <p:nvPr/>
        </p:nvPicPr>
        <p:blipFill>
          <a:blip r:embed="rId3" cstate="print"/>
          <a:srcRect/>
          <a:stretch>
            <a:fillRect/>
          </a:stretch>
        </p:blipFill>
        <p:spPr bwMode="auto">
          <a:xfrm>
            <a:off x="7391400" y="228600"/>
            <a:ext cx="1357313" cy="1279525"/>
          </a:xfrm>
          <a:prstGeom prst="rect">
            <a:avLst/>
          </a:prstGeom>
          <a:noFill/>
          <a:ln w="9525">
            <a:noFill/>
            <a:miter lim="800000"/>
            <a:headEnd/>
            <a:tailEnd/>
          </a:ln>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1905000"/>
            <a:ext cx="5464175" cy="358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a:xfrm>
            <a:off x="457200" y="274638"/>
            <a:ext cx="5867400" cy="1020762"/>
          </a:xfrm>
        </p:spPr>
        <p:txBody>
          <a:bodyPr/>
          <a:lstStyle/>
          <a:p>
            <a:r>
              <a:rPr lang="en-US" sz="3600" dirty="0" smtClean="0">
                <a:solidFill>
                  <a:schemeClr val="tx1"/>
                </a:solidFill>
              </a:rPr>
              <a:t/>
            </a:r>
            <a:br>
              <a:rPr lang="en-US" sz="3600" dirty="0" smtClean="0">
                <a:solidFill>
                  <a:schemeClr val="tx1"/>
                </a:solidFill>
              </a:rPr>
            </a:br>
            <a:r>
              <a:rPr lang="en-US" sz="3600" dirty="0" smtClean="0">
                <a:solidFill>
                  <a:schemeClr val="tx1"/>
                </a:solidFill>
              </a:rPr>
              <a:t/>
            </a:r>
            <a:br>
              <a:rPr lang="en-US" sz="3600" dirty="0" smtClean="0">
                <a:solidFill>
                  <a:schemeClr val="tx1"/>
                </a:solidFill>
              </a:rPr>
            </a:br>
            <a:r>
              <a:rPr lang="en-US" sz="3600" dirty="0">
                <a:solidFill>
                  <a:schemeClr val="tx1"/>
                </a:solidFill>
              </a:rPr>
              <a:t/>
            </a:r>
            <a:br>
              <a:rPr lang="en-US" sz="3600" dirty="0">
                <a:solidFill>
                  <a:schemeClr val="tx1"/>
                </a:solidFill>
              </a:rPr>
            </a:br>
            <a:r>
              <a:rPr lang="en-US" sz="3600" dirty="0" smtClean="0">
                <a:solidFill>
                  <a:schemeClr val="tx1"/>
                </a:solidFill>
              </a:rPr>
              <a:t/>
            </a:r>
            <a:br>
              <a:rPr lang="en-US" sz="3600" dirty="0" smtClean="0">
                <a:solidFill>
                  <a:schemeClr val="tx1"/>
                </a:solidFill>
              </a:rPr>
            </a:br>
            <a:r>
              <a:rPr lang="en-US" sz="3600" dirty="0">
                <a:solidFill>
                  <a:schemeClr val="tx1"/>
                </a:solidFill>
              </a:rPr>
              <a:t/>
            </a:r>
            <a:br>
              <a:rPr lang="en-US" sz="3600" dirty="0">
                <a:solidFill>
                  <a:schemeClr val="tx1"/>
                </a:solidFill>
              </a:rPr>
            </a:br>
            <a:r>
              <a:rPr lang="en-US" sz="3600" dirty="0" smtClean="0">
                <a:solidFill>
                  <a:schemeClr val="tx1"/>
                </a:solidFill>
              </a:rPr>
              <a:t/>
            </a:r>
            <a:br>
              <a:rPr lang="en-US" sz="3600" dirty="0" smtClean="0">
                <a:solidFill>
                  <a:schemeClr val="tx1"/>
                </a:solidFill>
              </a:rPr>
            </a:br>
            <a:r>
              <a:rPr lang="en-US" sz="3600" dirty="0">
                <a:solidFill>
                  <a:schemeClr val="tx1"/>
                </a:solidFill>
              </a:rPr>
              <a:t/>
            </a:r>
            <a:br>
              <a:rPr lang="en-US" sz="3600" dirty="0">
                <a:solidFill>
                  <a:schemeClr val="tx1"/>
                </a:solidFill>
              </a:rPr>
            </a:br>
            <a:r>
              <a:rPr lang="en-US" sz="3600" dirty="0" smtClean="0">
                <a:solidFill>
                  <a:schemeClr val="tx1"/>
                </a:solidFill>
              </a:rPr>
              <a:t/>
            </a:r>
            <a:br>
              <a:rPr lang="en-US" sz="3600" dirty="0" smtClean="0">
                <a:solidFill>
                  <a:schemeClr val="tx1"/>
                </a:solidFill>
              </a:rPr>
            </a:br>
            <a:r>
              <a:rPr lang="en-US" sz="2400" u="sng" dirty="0" smtClean="0">
                <a:solidFill>
                  <a:srgbClr val="FF0000"/>
                </a:solidFill>
              </a:rPr>
              <a:t/>
            </a:r>
            <a:br>
              <a:rPr lang="en-US" sz="2400" u="sng" dirty="0" smtClean="0">
                <a:solidFill>
                  <a:srgbClr val="FF0000"/>
                </a:solidFill>
              </a:rPr>
            </a:br>
            <a:r>
              <a:rPr lang="en-US" sz="2400" u="sng" dirty="0">
                <a:solidFill>
                  <a:srgbClr val="FF0000"/>
                </a:solidFill>
              </a:rPr>
              <a:t>Water Enterprise Fund Budget</a:t>
            </a:r>
            <a:endParaRPr lang="en-US" sz="2400" u="sng" dirty="0" smtClean="0">
              <a:solidFill>
                <a:srgbClr val="FF0000"/>
              </a:solidFill>
            </a:endParaRPr>
          </a:p>
        </p:txBody>
      </p:sp>
      <p:sp>
        <p:nvSpPr>
          <p:cNvPr id="20482" name="Content Placeholder 2"/>
          <p:cNvSpPr>
            <a:spLocks noGrp="1"/>
          </p:cNvSpPr>
          <p:nvPr>
            <p:ph sz="quarter" idx="1"/>
          </p:nvPr>
        </p:nvSpPr>
        <p:spPr>
          <a:xfrm>
            <a:off x="555802" y="1371600"/>
            <a:ext cx="8229600" cy="4754563"/>
          </a:xfrm>
        </p:spPr>
        <p:txBody>
          <a:bodyPr/>
          <a:lstStyle/>
          <a:p>
            <a:pPr marL="112713" indent="0">
              <a:buNone/>
            </a:pPr>
            <a:r>
              <a:rPr lang="en-US" sz="1800" dirty="0"/>
              <a:t>Projected Revenues</a:t>
            </a:r>
            <a:r>
              <a:rPr lang="en-US" sz="2400" dirty="0"/>
              <a:t>		</a:t>
            </a:r>
          </a:p>
          <a:p>
            <a:pPr marL="112713" lvl="2" indent="0">
              <a:spcBef>
                <a:spcPts val="575"/>
              </a:spcBef>
              <a:buClr>
                <a:schemeClr val="accent1"/>
              </a:buClr>
              <a:buNone/>
              <a:tabLst>
                <a:tab pos="4121150" algn="r"/>
                <a:tab pos="5949950" algn="r"/>
                <a:tab pos="7315200" algn="r"/>
              </a:tabLst>
            </a:pPr>
            <a:r>
              <a:rPr lang="en-US" sz="1600" dirty="0"/>
              <a:t>	</a:t>
            </a:r>
            <a:endParaRPr lang="en-US" sz="1800" dirty="0"/>
          </a:p>
          <a:p>
            <a:pPr marL="112713" lvl="2" indent="0">
              <a:spcBef>
                <a:spcPts val="575"/>
              </a:spcBef>
              <a:buClr>
                <a:schemeClr val="accent1"/>
              </a:buClr>
              <a:buNone/>
              <a:tabLst>
                <a:tab pos="4121150" algn="r"/>
                <a:tab pos="5949950" algn="r"/>
                <a:tab pos="7315200" algn="r"/>
              </a:tabLst>
            </a:pPr>
            <a:endParaRPr lang="en-US" sz="1800" dirty="0"/>
          </a:p>
          <a:p>
            <a:pPr marL="112713" indent="0"/>
            <a:endParaRPr lang="en-US" sz="3000" dirty="0"/>
          </a:p>
          <a:p>
            <a:pPr marL="112713" lvl="2" indent="0"/>
            <a:endParaRPr lang="en-US" sz="1600" dirty="0" smtClean="0"/>
          </a:p>
          <a:p>
            <a:pPr marL="112713" lvl="2" indent="0"/>
            <a:endParaRPr lang="en-US" sz="1600" dirty="0"/>
          </a:p>
          <a:p>
            <a:pPr marL="112713" lvl="2" indent="0">
              <a:buNone/>
            </a:pPr>
            <a:endParaRPr lang="en-US" sz="1600" dirty="0" smtClean="0"/>
          </a:p>
          <a:p>
            <a:pPr marL="112713" lvl="2" indent="0">
              <a:buNone/>
            </a:pPr>
            <a:r>
              <a:rPr lang="en-US" sz="1600" i="1" dirty="0"/>
              <a:t>Footnote: All Other Fees </a:t>
            </a:r>
            <a:r>
              <a:rPr lang="en-US" sz="1600" i="1" dirty="0" smtClean="0"/>
              <a:t>includes </a:t>
            </a:r>
            <a:r>
              <a:rPr lang="en-US" sz="1600" i="1" dirty="0"/>
              <a:t>Connection Fees, Water Meter Fees, Demand Fees and Application Fees.</a:t>
            </a:r>
          </a:p>
        </p:txBody>
      </p:sp>
      <p:pic>
        <p:nvPicPr>
          <p:cNvPr id="20483" name="Picture 8"/>
          <p:cNvPicPr>
            <a:picLocks noChangeAspect="1" noChangeArrowheads="1"/>
          </p:cNvPicPr>
          <p:nvPr/>
        </p:nvPicPr>
        <p:blipFill>
          <a:blip r:embed="rId3" cstate="print"/>
          <a:srcRect/>
          <a:stretch>
            <a:fillRect/>
          </a:stretch>
        </p:blipFill>
        <p:spPr bwMode="auto">
          <a:xfrm>
            <a:off x="7428089" y="246592"/>
            <a:ext cx="1357313" cy="1279525"/>
          </a:xfrm>
          <a:prstGeom prst="rect">
            <a:avLst/>
          </a:prstGeom>
          <a:noFill/>
          <a:ln w="9525">
            <a:noFill/>
            <a:miter lim="800000"/>
            <a:headEnd/>
            <a:tailEnd/>
          </a:ln>
        </p:spPr>
      </p:pic>
      <p:pic>
        <p:nvPicPr>
          <p:cNvPr id="205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1905000"/>
            <a:ext cx="7467600" cy="175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070344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a:xfrm>
            <a:off x="457200" y="274638"/>
            <a:ext cx="5867400" cy="1020762"/>
          </a:xfrm>
        </p:spPr>
        <p:txBody>
          <a:bodyPr/>
          <a:lstStyle/>
          <a:p>
            <a:r>
              <a:rPr lang="en-US" sz="3600" dirty="0" smtClean="0">
                <a:solidFill>
                  <a:schemeClr val="tx1"/>
                </a:solidFill>
              </a:rPr>
              <a:t/>
            </a:r>
            <a:br>
              <a:rPr lang="en-US" sz="3600" dirty="0" smtClean="0">
                <a:solidFill>
                  <a:schemeClr val="tx1"/>
                </a:solidFill>
              </a:rPr>
            </a:br>
            <a:r>
              <a:rPr lang="en-US" sz="3600" dirty="0" smtClean="0">
                <a:solidFill>
                  <a:schemeClr val="tx1"/>
                </a:solidFill>
              </a:rPr>
              <a:t/>
            </a:r>
            <a:br>
              <a:rPr lang="en-US" sz="3600" dirty="0" smtClean="0">
                <a:solidFill>
                  <a:schemeClr val="tx1"/>
                </a:solidFill>
              </a:rPr>
            </a:br>
            <a:r>
              <a:rPr lang="en-US" sz="3600" dirty="0">
                <a:solidFill>
                  <a:schemeClr val="tx1"/>
                </a:solidFill>
              </a:rPr>
              <a:t/>
            </a:r>
            <a:br>
              <a:rPr lang="en-US" sz="3600" dirty="0">
                <a:solidFill>
                  <a:schemeClr val="tx1"/>
                </a:solidFill>
              </a:rPr>
            </a:br>
            <a:r>
              <a:rPr lang="en-US" sz="3600" dirty="0" smtClean="0">
                <a:solidFill>
                  <a:schemeClr val="tx1"/>
                </a:solidFill>
              </a:rPr>
              <a:t/>
            </a:r>
            <a:br>
              <a:rPr lang="en-US" sz="3600" dirty="0" smtClean="0">
                <a:solidFill>
                  <a:schemeClr val="tx1"/>
                </a:solidFill>
              </a:rPr>
            </a:br>
            <a:r>
              <a:rPr lang="en-US" sz="3600" dirty="0">
                <a:solidFill>
                  <a:schemeClr val="tx1"/>
                </a:solidFill>
              </a:rPr>
              <a:t/>
            </a:r>
            <a:br>
              <a:rPr lang="en-US" sz="3600" dirty="0">
                <a:solidFill>
                  <a:schemeClr val="tx1"/>
                </a:solidFill>
              </a:rPr>
            </a:br>
            <a:r>
              <a:rPr lang="en-US" sz="3600" dirty="0" smtClean="0">
                <a:solidFill>
                  <a:schemeClr val="tx1"/>
                </a:solidFill>
              </a:rPr>
              <a:t/>
            </a:r>
            <a:br>
              <a:rPr lang="en-US" sz="3600" dirty="0" smtClean="0">
                <a:solidFill>
                  <a:schemeClr val="tx1"/>
                </a:solidFill>
              </a:rPr>
            </a:br>
            <a:r>
              <a:rPr lang="en-US" sz="3600" dirty="0">
                <a:solidFill>
                  <a:schemeClr val="tx1"/>
                </a:solidFill>
              </a:rPr>
              <a:t/>
            </a:r>
            <a:br>
              <a:rPr lang="en-US" sz="3600" dirty="0">
                <a:solidFill>
                  <a:schemeClr val="tx1"/>
                </a:solidFill>
              </a:rPr>
            </a:br>
            <a:r>
              <a:rPr lang="en-US" sz="3600" dirty="0" smtClean="0">
                <a:solidFill>
                  <a:schemeClr val="tx1"/>
                </a:solidFill>
              </a:rPr>
              <a:t/>
            </a:r>
            <a:br>
              <a:rPr lang="en-US" sz="3600" dirty="0" smtClean="0">
                <a:solidFill>
                  <a:schemeClr val="tx1"/>
                </a:solidFill>
              </a:rPr>
            </a:br>
            <a:r>
              <a:rPr lang="en-US" sz="2400" u="sng" dirty="0" smtClean="0">
                <a:solidFill>
                  <a:srgbClr val="FF0000"/>
                </a:solidFill>
              </a:rPr>
              <a:t/>
            </a:r>
            <a:br>
              <a:rPr lang="en-US" sz="2400" u="sng" dirty="0" smtClean="0">
                <a:solidFill>
                  <a:srgbClr val="FF0000"/>
                </a:solidFill>
              </a:rPr>
            </a:br>
            <a:r>
              <a:rPr lang="en-US" sz="2400" u="sng" dirty="0">
                <a:solidFill>
                  <a:srgbClr val="FF0000"/>
                </a:solidFill>
              </a:rPr>
              <a:t>Water Enterprise Fund Budget</a:t>
            </a:r>
            <a:endParaRPr lang="en-US" sz="2400" u="sng" dirty="0" smtClean="0">
              <a:solidFill>
                <a:srgbClr val="FF0000"/>
              </a:solidFill>
            </a:endParaRPr>
          </a:p>
        </p:txBody>
      </p:sp>
      <p:sp>
        <p:nvSpPr>
          <p:cNvPr id="20482" name="Content Placeholder 2"/>
          <p:cNvSpPr>
            <a:spLocks noGrp="1"/>
          </p:cNvSpPr>
          <p:nvPr>
            <p:ph sz="quarter" idx="1"/>
          </p:nvPr>
        </p:nvSpPr>
        <p:spPr>
          <a:xfrm>
            <a:off x="555802" y="1371600"/>
            <a:ext cx="8229600" cy="5181600"/>
          </a:xfrm>
        </p:spPr>
        <p:txBody>
          <a:bodyPr/>
          <a:lstStyle/>
          <a:p>
            <a:pPr marL="0" indent="0">
              <a:buNone/>
            </a:pPr>
            <a:r>
              <a:rPr lang="en-US" sz="1800" dirty="0"/>
              <a:t>Water Budget/Revenue:</a:t>
            </a:r>
          </a:p>
          <a:p>
            <a:pPr lvl="1">
              <a:buNone/>
            </a:pPr>
            <a:r>
              <a:rPr lang="en-US" sz="2800" dirty="0"/>
              <a:t>	</a:t>
            </a:r>
            <a:r>
              <a:rPr lang="en-US" sz="1600" dirty="0"/>
              <a:t>			</a:t>
            </a:r>
            <a:r>
              <a:rPr lang="en-US" sz="1600" u="sng" dirty="0"/>
              <a:t>Budget</a:t>
            </a:r>
            <a:r>
              <a:rPr lang="en-US" sz="1600" dirty="0"/>
              <a:t>			</a:t>
            </a:r>
            <a:r>
              <a:rPr lang="en-US" sz="1600" u="sng" dirty="0"/>
              <a:t>Revenue</a:t>
            </a:r>
          </a:p>
          <a:p>
            <a:pPr lvl="1">
              <a:buNone/>
            </a:pPr>
            <a:r>
              <a:rPr lang="en-US" sz="1600" dirty="0" smtClean="0"/>
              <a:t>FY2011		6,058,981</a:t>
            </a:r>
            <a:r>
              <a:rPr lang="en-US" sz="1600" dirty="0"/>
              <a:t>		</a:t>
            </a:r>
            <a:r>
              <a:rPr lang="en-US" sz="1600" dirty="0" smtClean="0"/>
              <a:t>	7,366,234 </a:t>
            </a:r>
            <a:endParaRPr lang="en-US" sz="1600" dirty="0"/>
          </a:p>
          <a:p>
            <a:pPr lvl="1">
              <a:buNone/>
            </a:pPr>
            <a:r>
              <a:rPr lang="en-US" sz="1600" dirty="0" smtClean="0"/>
              <a:t>FY2012		5,805,016</a:t>
            </a:r>
            <a:r>
              <a:rPr lang="en-US" sz="1600" dirty="0"/>
              <a:t>		</a:t>
            </a:r>
            <a:r>
              <a:rPr lang="en-US" sz="1600" dirty="0" smtClean="0"/>
              <a:t>	7,079,266</a:t>
            </a:r>
            <a:endParaRPr lang="en-US" sz="1600" dirty="0"/>
          </a:p>
          <a:p>
            <a:pPr lvl="1">
              <a:buNone/>
            </a:pPr>
            <a:r>
              <a:rPr lang="en-US" sz="1600" dirty="0" smtClean="0"/>
              <a:t>FY2013 </a:t>
            </a:r>
            <a:r>
              <a:rPr lang="en-US" sz="1600" dirty="0"/>
              <a:t>	</a:t>
            </a:r>
            <a:r>
              <a:rPr lang="en-US" sz="1600" dirty="0" smtClean="0"/>
              <a:t>	5,961,130 </a:t>
            </a:r>
            <a:r>
              <a:rPr lang="en-US" sz="1600" dirty="0"/>
              <a:t>		</a:t>
            </a:r>
            <a:r>
              <a:rPr lang="en-US" sz="1600" dirty="0" smtClean="0"/>
              <a:t>	7,033,685</a:t>
            </a:r>
            <a:endParaRPr lang="en-US" sz="1600" dirty="0"/>
          </a:p>
          <a:p>
            <a:pPr lvl="1">
              <a:buNone/>
            </a:pPr>
            <a:r>
              <a:rPr lang="en-US" sz="1600" dirty="0" smtClean="0"/>
              <a:t>FY2014 		5,913,590 			7,429,011</a:t>
            </a:r>
            <a:endParaRPr lang="en-US" sz="1600" dirty="0"/>
          </a:p>
          <a:p>
            <a:pPr lvl="1">
              <a:buNone/>
            </a:pPr>
            <a:r>
              <a:rPr lang="en-US" sz="1600" dirty="0" smtClean="0"/>
              <a:t>FY2015</a:t>
            </a:r>
            <a:r>
              <a:rPr lang="en-US" sz="1600" dirty="0"/>
              <a:t>	</a:t>
            </a:r>
            <a:r>
              <a:rPr lang="en-US" sz="1600" dirty="0" smtClean="0"/>
              <a:t>	6,386,848   </a:t>
            </a:r>
            <a:r>
              <a:rPr lang="en-US" sz="1600" dirty="0"/>
              <a:t>		</a:t>
            </a:r>
            <a:r>
              <a:rPr lang="en-US" sz="1600" dirty="0" smtClean="0"/>
              <a:t>7,485,872 </a:t>
            </a:r>
            <a:endParaRPr lang="en-US" sz="1600" dirty="0"/>
          </a:p>
          <a:p>
            <a:pPr lvl="1">
              <a:buNone/>
            </a:pPr>
            <a:r>
              <a:rPr lang="en-US" sz="1600" dirty="0" smtClean="0"/>
              <a:t>FY2016</a:t>
            </a:r>
            <a:r>
              <a:rPr lang="en-US" sz="1600" dirty="0"/>
              <a:t>	</a:t>
            </a:r>
            <a:r>
              <a:rPr lang="en-US" sz="1600" dirty="0" smtClean="0"/>
              <a:t>	6,675,586 </a:t>
            </a:r>
            <a:r>
              <a:rPr lang="en-US" sz="1600" dirty="0"/>
              <a:t>		</a:t>
            </a:r>
            <a:r>
              <a:rPr lang="en-US" sz="1600" dirty="0" smtClean="0"/>
              <a:t>	8,162,431  </a:t>
            </a:r>
            <a:endParaRPr lang="en-US" sz="1600" dirty="0"/>
          </a:p>
          <a:p>
            <a:pPr lvl="1">
              <a:buNone/>
            </a:pPr>
            <a:r>
              <a:rPr lang="en-US" sz="1600" dirty="0" smtClean="0"/>
              <a:t>FY2017 </a:t>
            </a:r>
            <a:r>
              <a:rPr lang="en-US" sz="1600" dirty="0"/>
              <a:t>	</a:t>
            </a:r>
            <a:r>
              <a:rPr lang="en-US" sz="1600" dirty="0" smtClean="0"/>
              <a:t>	6,870,921     		8,455,267 </a:t>
            </a:r>
          </a:p>
          <a:p>
            <a:pPr lvl="1">
              <a:buNone/>
            </a:pPr>
            <a:r>
              <a:rPr lang="en-US" sz="1600" dirty="0" smtClean="0"/>
              <a:t>FY2018  </a:t>
            </a:r>
            <a:r>
              <a:rPr lang="en-US" sz="1600" dirty="0"/>
              <a:t>	</a:t>
            </a:r>
            <a:r>
              <a:rPr lang="en-US" sz="1600" dirty="0" smtClean="0"/>
              <a:t>	7,037,637 </a:t>
            </a:r>
            <a:r>
              <a:rPr lang="en-US" sz="1600" dirty="0"/>
              <a:t>		</a:t>
            </a:r>
            <a:r>
              <a:rPr lang="en-US" sz="1600" dirty="0" smtClean="0"/>
              <a:t>	8,162,431 </a:t>
            </a:r>
          </a:p>
          <a:p>
            <a:pPr lvl="1">
              <a:buNone/>
            </a:pPr>
            <a:r>
              <a:rPr lang="en-US" sz="1600" dirty="0" smtClean="0"/>
              <a:t>FY2019 		</a:t>
            </a:r>
            <a:r>
              <a:rPr lang="en-US" sz="1600" dirty="0"/>
              <a:t>6,887,911       		</a:t>
            </a:r>
            <a:r>
              <a:rPr lang="en-US" sz="1600" dirty="0" smtClean="0"/>
              <a:t>7,930,095 </a:t>
            </a:r>
            <a:endParaRPr lang="en-US" sz="1600" dirty="0"/>
          </a:p>
          <a:p>
            <a:pPr lvl="1">
              <a:buNone/>
            </a:pPr>
            <a:r>
              <a:rPr lang="en-US" sz="1600" dirty="0" smtClean="0"/>
              <a:t>FY2020 		7,162,649       		7,341,522 </a:t>
            </a:r>
          </a:p>
          <a:p>
            <a:pPr lvl="1">
              <a:buNone/>
            </a:pPr>
            <a:r>
              <a:rPr lang="en-US" sz="1600" dirty="0" smtClean="0"/>
              <a:t>FY2021 </a:t>
            </a:r>
            <a:r>
              <a:rPr lang="en-US" sz="1600" dirty="0"/>
              <a:t>(Projected</a:t>
            </a:r>
            <a:r>
              <a:rPr lang="en-US" sz="1600" dirty="0" smtClean="0"/>
              <a:t>)</a:t>
            </a:r>
            <a:r>
              <a:rPr lang="en-US" sz="1600" dirty="0"/>
              <a:t>	</a:t>
            </a:r>
            <a:r>
              <a:rPr lang="en-US" sz="1600" dirty="0" smtClean="0"/>
              <a:t>7,346,811 </a:t>
            </a:r>
            <a:r>
              <a:rPr lang="en-US" sz="1600" dirty="0"/>
              <a:t>			</a:t>
            </a:r>
            <a:r>
              <a:rPr lang="en-US" sz="1600" dirty="0" smtClean="0"/>
              <a:t>7,439,511 </a:t>
            </a:r>
          </a:p>
          <a:p>
            <a:pPr lvl="1">
              <a:buNone/>
            </a:pPr>
            <a:r>
              <a:rPr lang="en-US" sz="1600" dirty="0" smtClean="0"/>
              <a:t>FY2022 </a:t>
            </a:r>
            <a:r>
              <a:rPr lang="en-US" sz="1600" dirty="0"/>
              <a:t>(Projected) 	7,466,378  </a:t>
            </a:r>
            <a:r>
              <a:rPr lang="en-US" sz="1600" dirty="0" smtClean="0"/>
              <a:t>		7,501,769 </a:t>
            </a:r>
            <a:endParaRPr lang="en-US" sz="1600" dirty="0"/>
          </a:p>
          <a:p>
            <a:pPr lvl="1">
              <a:buNone/>
            </a:pPr>
            <a:endParaRPr lang="en-US" sz="1600" dirty="0"/>
          </a:p>
          <a:p>
            <a:pPr lvl="1">
              <a:buNone/>
            </a:pPr>
            <a:endParaRPr lang="en-US" sz="1600" dirty="0"/>
          </a:p>
          <a:p>
            <a:pPr lvl="1">
              <a:buNone/>
            </a:pPr>
            <a:endParaRPr lang="en-US" sz="1600" dirty="0"/>
          </a:p>
          <a:p>
            <a:pPr lvl="1">
              <a:buNone/>
            </a:pPr>
            <a:endParaRPr lang="en-US" sz="1600" dirty="0"/>
          </a:p>
          <a:p>
            <a:pPr lvl="1">
              <a:buNone/>
            </a:pPr>
            <a:endParaRPr lang="en-US" sz="1600" dirty="0"/>
          </a:p>
          <a:p>
            <a:pPr lvl="1">
              <a:buNone/>
            </a:pPr>
            <a:endParaRPr lang="en-US" dirty="0"/>
          </a:p>
          <a:p>
            <a:pPr lvl="1">
              <a:buNone/>
            </a:pPr>
            <a:r>
              <a:rPr lang="en-US" dirty="0" smtClean="0"/>
              <a:t> </a:t>
            </a:r>
            <a:endParaRPr lang="en-US" dirty="0"/>
          </a:p>
          <a:p>
            <a:pPr lvl="1">
              <a:buNone/>
            </a:pPr>
            <a:r>
              <a:rPr lang="en-US" dirty="0" smtClean="0"/>
              <a:t> </a:t>
            </a:r>
            <a:endParaRPr lang="en-US" dirty="0"/>
          </a:p>
          <a:p>
            <a:pPr lvl="1">
              <a:buNone/>
            </a:pPr>
            <a:endParaRPr lang="en-US" dirty="0"/>
          </a:p>
          <a:p>
            <a:pPr lvl="1">
              <a:buNone/>
            </a:pPr>
            <a:endParaRPr lang="en-US" dirty="0"/>
          </a:p>
          <a:p>
            <a:pPr lvl="1">
              <a:buNone/>
            </a:pPr>
            <a:endParaRPr lang="en-US" dirty="0" smtClean="0"/>
          </a:p>
          <a:p>
            <a:pPr lvl="1">
              <a:buNone/>
            </a:pPr>
            <a:endParaRPr lang="en-US" dirty="0"/>
          </a:p>
          <a:p>
            <a:pPr marL="0" indent="0">
              <a:buNone/>
            </a:pPr>
            <a:endParaRPr lang="en-US" sz="2400" dirty="0"/>
          </a:p>
          <a:p>
            <a:pPr marL="273050" lvl="2" indent="-273050">
              <a:spcBef>
                <a:spcPts val="575"/>
              </a:spcBef>
              <a:buClr>
                <a:schemeClr val="accent1"/>
              </a:buClr>
            </a:pPr>
            <a:endParaRPr lang="en-US" sz="2400" dirty="0"/>
          </a:p>
          <a:p>
            <a:pPr lvl="2"/>
            <a:endParaRPr lang="en-US" sz="2400" dirty="0"/>
          </a:p>
          <a:p>
            <a:pPr lvl="2"/>
            <a:endParaRPr lang="en-US" sz="1600" dirty="0"/>
          </a:p>
        </p:txBody>
      </p:sp>
      <p:pic>
        <p:nvPicPr>
          <p:cNvPr id="20483" name="Picture 8"/>
          <p:cNvPicPr>
            <a:picLocks noChangeAspect="1" noChangeArrowheads="1"/>
          </p:cNvPicPr>
          <p:nvPr/>
        </p:nvPicPr>
        <p:blipFill>
          <a:blip r:embed="rId3" cstate="print"/>
          <a:srcRect/>
          <a:stretch>
            <a:fillRect/>
          </a:stretch>
        </p:blipFill>
        <p:spPr bwMode="auto">
          <a:xfrm>
            <a:off x="7428089" y="246592"/>
            <a:ext cx="1357313" cy="1279525"/>
          </a:xfrm>
          <a:prstGeom prst="rect">
            <a:avLst/>
          </a:prstGeom>
          <a:noFill/>
          <a:ln w="9525">
            <a:noFill/>
            <a:miter lim="800000"/>
            <a:headEnd/>
            <a:tailEnd/>
          </a:ln>
        </p:spPr>
      </p:pic>
    </p:spTree>
    <p:extLst>
      <p:ext uri="{BB962C8B-B14F-4D97-AF65-F5344CB8AC3E}">
        <p14:creationId xmlns:p14="http://schemas.microsoft.com/office/powerpoint/2010/main" val="190064782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457200" y="1506538"/>
            <a:ext cx="8229600" cy="1470025"/>
          </a:xfrm>
        </p:spPr>
        <p:txBody>
          <a:bodyPr>
            <a:normAutofit fontScale="90000"/>
          </a:bodyPr>
          <a:lstStyle/>
          <a:p>
            <a:pPr fontAlgn="auto">
              <a:spcAft>
                <a:spcPts val="0"/>
              </a:spcAft>
              <a:defRPr/>
            </a:pPr>
            <a:r>
              <a:rPr dirty="0" smtClean="0"/>
              <a:t/>
            </a:r>
            <a:br>
              <a:rPr dirty="0" smtClean="0"/>
            </a:br>
            <a:r>
              <a:rPr dirty="0" smtClean="0"/>
              <a:t>Water Rates</a:t>
            </a:r>
            <a:br>
              <a:rPr dirty="0" smtClean="0"/>
            </a:br>
            <a:endParaRPr dirty="0"/>
          </a:p>
        </p:txBody>
      </p:sp>
      <p:pic>
        <p:nvPicPr>
          <p:cNvPr id="19458" name="Picture 8"/>
          <p:cNvPicPr>
            <a:picLocks noChangeAspect="1" noChangeArrowheads="1"/>
          </p:cNvPicPr>
          <p:nvPr/>
        </p:nvPicPr>
        <p:blipFill>
          <a:blip r:embed="rId2" cstate="print"/>
          <a:srcRect/>
          <a:stretch>
            <a:fillRect/>
          </a:stretch>
        </p:blipFill>
        <p:spPr bwMode="auto">
          <a:xfrm>
            <a:off x="3886200" y="3657600"/>
            <a:ext cx="1357313" cy="1279525"/>
          </a:xfrm>
          <a:prstGeom prst="rect">
            <a:avLst/>
          </a:prstGeom>
          <a:noFill/>
          <a:ln w="9525">
            <a:noFill/>
            <a:miter lim="800000"/>
            <a:headEnd/>
            <a:tailEnd/>
          </a:ln>
        </p:spPr>
      </p:pic>
    </p:spTree>
    <p:extLst>
      <p:ext uri="{BB962C8B-B14F-4D97-AF65-F5344CB8AC3E}">
        <p14:creationId xmlns:p14="http://schemas.microsoft.com/office/powerpoint/2010/main" val="40721347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a:xfrm>
            <a:off x="304800" y="690377"/>
            <a:ext cx="7315199" cy="642936"/>
          </a:xfrm>
        </p:spPr>
        <p:txBody>
          <a:bodyPr/>
          <a:lstStyle/>
          <a:p>
            <a:r>
              <a:rPr lang="en-US" sz="2400" dirty="0" smtClean="0">
                <a:solidFill>
                  <a:srgbClr val="FF0000"/>
                </a:solidFill>
              </a:rPr>
              <a:t>Enterprise Budgets and CIP Meeting </a:t>
            </a:r>
          </a:p>
        </p:txBody>
      </p:sp>
      <p:sp>
        <p:nvSpPr>
          <p:cNvPr id="14338" name="Content Placeholder 2"/>
          <p:cNvSpPr>
            <a:spLocks noGrp="1"/>
          </p:cNvSpPr>
          <p:nvPr>
            <p:ph sz="quarter" idx="1"/>
          </p:nvPr>
        </p:nvSpPr>
        <p:spPr>
          <a:xfrm>
            <a:off x="381000" y="1387100"/>
            <a:ext cx="8229600" cy="4937499"/>
          </a:xfrm>
        </p:spPr>
        <p:txBody>
          <a:bodyPr/>
          <a:lstStyle/>
          <a:p>
            <a:r>
              <a:rPr lang="en-US" sz="2000" dirty="0" smtClean="0"/>
              <a:t>Definitions of Important Terms</a:t>
            </a:r>
            <a:endParaRPr lang="en-US" sz="2000" dirty="0"/>
          </a:p>
          <a:p>
            <a:r>
              <a:rPr lang="en-US" sz="2000" dirty="0" smtClean="0"/>
              <a:t>FY22 Enterprise Funds</a:t>
            </a:r>
          </a:p>
          <a:p>
            <a:pPr lvl="1"/>
            <a:r>
              <a:rPr lang="en-US" sz="1800" dirty="0" err="1" smtClean="0">
                <a:latin typeface="+mj-lt"/>
              </a:rPr>
              <a:t>Telemedia</a:t>
            </a:r>
            <a:r>
              <a:rPr lang="en-US" sz="1800" dirty="0" smtClean="0">
                <a:latin typeface="+mj-lt"/>
              </a:rPr>
              <a:t> Enterprise Budget</a:t>
            </a:r>
            <a:endParaRPr lang="en-US" sz="1800" dirty="0">
              <a:latin typeface="+mj-lt"/>
            </a:endParaRPr>
          </a:p>
          <a:p>
            <a:pPr lvl="1"/>
            <a:r>
              <a:rPr lang="en-US" sz="1800" dirty="0" smtClean="0">
                <a:latin typeface="+mj-lt"/>
              </a:rPr>
              <a:t>Water Enterprise Budgets</a:t>
            </a:r>
          </a:p>
          <a:p>
            <a:pPr lvl="1"/>
            <a:r>
              <a:rPr lang="en-US" sz="1800" dirty="0" smtClean="0">
                <a:latin typeface="+mj-lt"/>
              </a:rPr>
              <a:t>Water Enterprise Capital</a:t>
            </a:r>
          </a:p>
          <a:p>
            <a:pPr lvl="1"/>
            <a:r>
              <a:rPr lang="en-US" sz="1800" dirty="0" smtClean="0">
                <a:latin typeface="+mj-lt"/>
              </a:rPr>
              <a:t>Recommendation Water Rates </a:t>
            </a:r>
          </a:p>
          <a:p>
            <a:pPr lvl="1"/>
            <a:r>
              <a:rPr lang="en-US" sz="1800" dirty="0" smtClean="0">
                <a:latin typeface="+mj-lt"/>
              </a:rPr>
              <a:t>Sewer </a:t>
            </a:r>
            <a:r>
              <a:rPr lang="en-US" sz="1800" dirty="0">
                <a:latin typeface="+mj-lt"/>
              </a:rPr>
              <a:t>Enterprise Budget</a:t>
            </a:r>
          </a:p>
          <a:p>
            <a:pPr lvl="1"/>
            <a:r>
              <a:rPr lang="en-US" sz="1800" dirty="0">
                <a:latin typeface="+mj-lt"/>
              </a:rPr>
              <a:t>Sewer Enterprise Capital</a:t>
            </a:r>
          </a:p>
          <a:p>
            <a:pPr lvl="1"/>
            <a:r>
              <a:rPr lang="en-US" sz="1800" dirty="0">
                <a:latin typeface="+mj-lt"/>
              </a:rPr>
              <a:t>Recommendation Sewer </a:t>
            </a:r>
            <a:r>
              <a:rPr lang="en-US" sz="1800" dirty="0" smtClean="0">
                <a:latin typeface="+mj-lt"/>
              </a:rPr>
              <a:t>Rates</a:t>
            </a:r>
          </a:p>
          <a:p>
            <a:pPr lvl="1"/>
            <a:r>
              <a:rPr lang="en-US" sz="1800" dirty="0" smtClean="0">
                <a:latin typeface="+mj-lt"/>
              </a:rPr>
              <a:t>Stormwater Enterprise </a:t>
            </a:r>
            <a:r>
              <a:rPr lang="en-US" sz="1800" dirty="0">
                <a:latin typeface="+mj-lt"/>
              </a:rPr>
              <a:t>Budget</a:t>
            </a:r>
          </a:p>
          <a:p>
            <a:pPr lvl="1"/>
            <a:r>
              <a:rPr lang="en-US" sz="1800" dirty="0">
                <a:latin typeface="+mj-lt"/>
              </a:rPr>
              <a:t>Stormwater</a:t>
            </a:r>
            <a:r>
              <a:rPr lang="en-US" sz="1800" dirty="0" smtClean="0">
                <a:latin typeface="+mj-lt"/>
              </a:rPr>
              <a:t> </a:t>
            </a:r>
            <a:r>
              <a:rPr lang="en-US" sz="1800" dirty="0">
                <a:latin typeface="+mj-lt"/>
              </a:rPr>
              <a:t>Enterprise Capital</a:t>
            </a:r>
          </a:p>
          <a:p>
            <a:pPr lvl="1"/>
            <a:r>
              <a:rPr lang="en-US" sz="1800" dirty="0" smtClean="0">
                <a:latin typeface="+mj-lt"/>
              </a:rPr>
              <a:t>Recommendation</a:t>
            </a:r>
            <a:r>
              <a:rPr lang="en-US" sz="1800" dirty="0"/>
              <a:t> </a:t>
            </a:r>
            <a:r>
              <a:rPr lang="en-US" sz="1800" dirty="0" err="1"/>
              <a:t>Stormwater</a:t>
            </a:r>
            <a:r>
              <a:rPr lang="en-US" sz="1800" dirty="0"/>
              <a:t> Fee </a:t>
            </a:r>
            <a:endParaRPr lang="en-US" sz="1800" dirty="0" smtClean="0">
              <a:latin typeface="+mj-lt"/>
            </a:endParaRPr>
          </a:p>
          <a:p>
            <a:r>
              <a:rPr lang="en-US" sz="1800" dirty="0" smtClean="0">
                <a:latin typeface="+mj-lt"/>
              </a:rPr>
              <a:t>Capital Improvement Plan FY2022-FY2026</a:t>
            </a:r>
          </a:p>
        </p:txBody>
      </p:sp>
      <p:pic>
        <p:nvPicPr>
          <p:cNvPr id="14339" name="Picture 8"/>
          <p:cNvPicPr>
            <a:picLocks noChangeAspect="1" noChangeArrowheads="1"/>
          </p:cNvPicPr>
          <p:nvPr/>
        </p:nvPicPr>
        <p:blipFill>
          <a:blip r:embed="rId2" cstate="print"/>
          <a:srcRect/>
          <a:stretch>
            <a:fillRect/>
          </a:stretch>
        </p:blipFill>
        <p:spPr bwMode="auto">
          <a:xfrm>
            <a:off x="7619999" y="152400"/>
            <a:ext cx="1357313" cy="12033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066800"/>
          </a:xfrm>
        </p:spPr>
        <p:txBody>
          <a:bodyPr>
            <a:normAutofit fontScale="90000"/>
          </a:bodyPr>
          <a:lstStyle/>
          <a:p>
            <a:pPr fontAlgn="auto">
              <a:spcAft>
                <a:spcPts val="0"/>
              </a:spcAft>
              <a:defRPr/>
            </a:pPr>
            <a:r>
              <a:rPr lang="en-US" sz="3600" dirty="0" smtClean="0"/>
              <a:t/>
            </a:r>
            <a:br>
              <a:rPr lang="en-US" sz="3600" dirty="0" smtClean="0"/>
            </a:br>
            <a:r>
              <a:rPr lang="en-US" sz="3600" dirty="0" smtClean="0"/>
              <a:t/>
            </a:r>
            <a:br>
              <a:rPr lang="en-US" sz="3600" dirty="0" smtClean="0"/>
            </a:br>
            <a:r>
              <a:rPr lang="en-US" sz="3600" dirty="0"/>
              <a:t/>
            </a:r>
            <a:br>
              <a:rPr lang="en-US" sz="3600" dirty="0"/>
            </a:br>
            <a:r>
              <a:rPr lang="en-US" sz="3600" dirty="0" smtClean="0"/>
              <a:t/>
            </a:r>
            <a:br>
              <a:rPr lang="en-US" sz="3600" dirty="0" smtClean="0"/>
            </a:br>
            <a:r>
              <a:rPr lang="en-US" sz="3600" dirty="0"/>
              <a:t/>
            </a:r>
            <a:br>
              <a:rPr lang="en-US" sz="3600" dirty="0"/>
            </a:br>
            <a:r>
              <a:rPr lang="en-US" dirty="0" smtClean="0">
                <a:solidFill>
                  <a:schemeClr val="tx1"/>
                </a:solidFill>
              </a:rPr>
              <a:t/>
            </a:r>
            <a:br>
              <a:rPr lang="en-US" dirty="0" smtClean="0">
                <a:solidFill>
                  <a:schemeClr val="tx1"/>
                </a:solidFill>
              </a:rPr>
            </a:br>
            <a:r>
              <a:rPr lang="en-US" sz="3200" dirty="0" smtClean="0"/>
              <a:t/>
            </a:r>
            <a:br>
              <a:rPr lang="en-US" sz="3200" dirty="0" smtClean="0"/>
            </a:br>
            <a:r>
              <a:rPr lang="en-US" sz="2700" u="sng" dirty="0" smtClean="0">
                <a:solidFill>
                  <a:srgbClr val="FF0000"/>
                </a:solidFill>
              </a:rPr>
              <a:t/>
            </a:r>
            <a:br>
              <a:rPr lang="en-US" sz="2700" u="sng" dirty="0" smtClean="0">
                <a:solidFill>
                  <a:srgbClr val="FF0000"/>
                </a:solidFill>
              </a:rPr>
            </a:br>
            <a:r>
              <a:rPr lang="en-US" sz="2700" u="sng" dirty="0">
                <a:solidFill>
                  <a:srgbClr val="FF0000"/>
                </a:solidFill>
              </a:rPr>
              <a:t>Water Enterprise Fund: Water Rates</a:t>
            </a:r>
          </a:p>
        </p:txBody>
      </p:sp>
      <p:sp>
        <p:nvSpPr>
          <p:cNvPr id="3" name="Content Placeholder 2"/>
          <p:cNvSpPr>
            <a:spLocks noGrp="1"/>
          </p:cNvSpPr>
          <p:nvPr>
            <p:ph sz="quarter" idx="1"/>
          </p:nvPr>
        </p:nvSpPr>
        <p:spPr>
          <a:xfrm>
            <a:off x="457200" y="1371600"/>
            <a:ext cx="8229600" cy="5029200"/>
          </a:xfrm>
        </p:spPr>
        <p:txBody>
          <a:bodyPr>
            <a:normAutofit/>
          </a:bodyPr>
          <a:lstStyle/>
          <a:p>
            <a:pPr>
              <a:lnSpc>
                <a:spcPct val="80000"/>
              </a:lnSpc>
              <a:buNone/>
            </a:pPr>
            <a:endParaRPr lang="en-US" dirty="0" smtClean="0"/>
          </a:p>
          <a:p>
            <a:pPr>
              <a:lnSpc>
                <a:spcPct val="80000"/>
              </a:lnSpc>
              <a:buFont typeface="Wingdings 2" pitchFamily="18" charset="2"/>
              <a:buNone/>
            </a:pPr>
            <a:r>
              <a:rPr lang="en-US" dirty="0" smtClean="0"/>
              <a:t> </a:t>
            </a:r>
          </a:p>
          <a:p>
            <a:pPr>
              <a:lnSpc>
                <a:spcPct val="80000"/>
              </a:lnSpc>
              <a:buFont typeface="Wingdings 2" pitchFamily="18" charset="2"/>
              <a:buNone/>
            </a:pPr>
            <a:endParaRPr lang="en-US" sz="1600" dirty="0"/>
          </a:p>
        </p:txBody>
      </p:sp>
      <p:pic>
        <p:nvPicPr>
          <p:cNvPr id="25603" name="Picture 8"/>
          <p:cNvPicPr>
            <a:picLocks noChangeAspect="1" noChangeArrowheads="1"/>
          </p:cNvPicPr>
          <p:nvPr/>
        </p:nvPicPr>
        <p:blipFill>
          <a:blip r:embed="rId3" cstate="print"/>
          <a:srcRect/>
          <a:stretch>
            <a:fillRect/>
          </a:stretch>
        </p:blipFill>
        <p:spPr bwMode="auto">
          <a:xfrm>
            <a:off x="7391400" y="228600"/>
            <a:ext cx="1357313" cy="1279525"/>
          </a:xfrm>
          <a:prstGeom prst="rect">
            <a:avLst/>
          </a:prstGeom>
          <a:noFill/>
          <a:ln w="9525">
            <a:noFill/>
            <a:miter lim="800000"/>
            <a:headEnd/>
            <a:tailEnd/>
          </a:ln>
        </p:spPr>
      </p:pic>
      <p:sp>
        <p:nvSpPr>
          <p:cNvPr id="4" name="Rectangle 3"/>
          <p:cNvSpPr/>
          <p:nvPr/>
        </p:nvSpPr>
        <p:spPr>
          <a:xfrm>
            <a:off x="681133" y="1508125"/>
            <a:ext cx="8062913" cy="4308872"/>
          </a:xfrm>
          <a:prstGeom prst="rect">
            <a:avLst/>
          </a:prstGeom>
        </p:spPr>
        <p:txBody>
          <a:bodyPr wrap="square">
            <a:spAutoFit/>
          </a:bodyPr>
          <a:lstStyle/>
          <a:p>
            <a:r>
              <a:rPr lang="en-US" sz="1800" dirty="0" smtClean="0">
                <a:latin typeface="+mn-lt"/>
              </a:rPr>
              <a:t>Impacts and Assumptions </a:t>
            </a:r>
            <a:r>
              <a:rPr lang="en-US" sz="1800" dirty="0" smtClean="0">
                <a:latin typeface="+mn-lt"/>
              </a:rPr>
              <a:t>FY22 </a:t>
            </a:r>
            <a:r>
              <a:rPr lang="en-US" sz="1800" dirty="0" smtClean="0">
                <a:latin typeface="+mn-lt"/>
              </a:rPr>
              <a:t>Water Rates:</a:t>
            </a:r>
          </a:p>
          <a:p>
            <a:endParaRPr lang="en-US" dirty="0">
              <a:latin typeface="+mn-lt"/>
            </a:endParaRPr>
          </a:p>
          <a:p>
            <a:pPr marL="285750" indent="-285750">
              <a:buClr>
                <a:srgbClr val="FF0000"/>
              </a:buClr>
              <a:buFont typeface="Arial" panose="020B0604020202020204" pitchFamily="34" charset="0"/>
              <a:buChar char="•"/>
            </a:pPr>
            <a:r>
              <a:rPr lang="en-US" dirty="0" smtClean="0">
                <a:latin typeface="+mn-lt"/>
              </a:rPr>
              <a:t>Rates are not increasing. </a:t>
            </a:r>
          </a:p>
          <a:p>
            <a:pPr>
              <a:buClr>
                <a:srgbClr val="FF0000"/>
              </a:buClr>
            </a:pPr>
            <a:endParaRPr lang="en-US" dirty="0" smtClean="0">
              <a:latin typeface="+mn-lt"/>
            </a:endParaRPr>
          </a:p>
          <a:p>
            <a:pPr marL="285750" indent="-285750">
              <a:buClr>
                <a:srgbClr val="FF0000"/>
              </a:buClr>
              <a:buFont typeface="Arial" panose="020B0604020202020204" pitchFamily="34" charset="0"/>
              <a:buChar char="•"/>
            </a:pPr>
            <a:r>
              <a:rPr lang="en-US" dirty="0" smtClean="0">
                <a:latin typeface="+mn-lt"/>
              </a:rPr>
              <a:t>Water usage for revenue projections was based upon Actual  usage in August 2019  December 2019 and April </a:t>
            </a:r>
            <a:r>
              <a:rPr lang="en-US" dirty="0" smtClean="0">
                <a:latin typeface="+mn-lt"/>
              </a:rPr>
              <a:t>2020 </a:t>
            </a:r>
            <a:r>
              <a:rPr lang="en-US" dirty="0" smtClean="0">
                <a:latin typeface="+mn-lt"/>
              </a:rPr>
              <a:t>billing cycles.</a:t>
            </a:r>
          </a:p>
          <a:p>
            <a:pPr marL="285750" indent="-285750">
              <a:buClr>
                <a:srgbClr val="FF0000"/>
              </a:buClr>
              <a:buFont typeface="Arial" panose="020B0604020202020204" pitchFamily="34" charset="0"/>
              <a:buChar char="•"/>
            </a:pPr>
            <a:endParaRPr lang="en-US" dirty="0" smtClean="0">
              <a:latin typeface="+mn-lt"/>
            </a:endParaRPr>
          </a:p>
          <a:p>
            <a:pPr marL="285750" indent="-285750">
              <a:buClr>
                <a:srgbClr val="FF0000"/>
              </a:buClr>
              <a:buFont typeface="Arial" panose="020B0604020202020204" pitchFamily="34" charset="0"/>
              <a:buChar char="•"/>
            </a:pPr>
            <a:r>
              <a:rPr lang="en-US" dirty="0" smtClean="0">
                <a:latin typeface="+mn-lt"/>
              </a:rPr>
              <a:t>Annual water usage </a:t>
            </a:r>
            <a:r>
              <a:rPr lang="en-US" dirty="0">
                <a:latin typeface="+mn-lt"/>
              </a:rPr>
              <a:t>is projected  </a:t>
            </a:r>
            <a:r>
              <a:rPr lang="en-US" dirty="0" smtClean="0">
                <a:latin typeface="+mn-lt"/>
              </a:rPr>
              <a:t>641,863,000 </a:t>
            </a:r>
            <a:r>
              <a:rPr lang="en-US" dirty="0">
                <a:latin typeface="+mn-lt"/>
              </a:rPr>
              <a:t>gallons </a:t>
            </a:r>
            <a:r>
              <a:rPr lang="en-US" dirty="0" smtClean="0">
                <a:latin typeface="+mn-lt"/>
              </a:rPr>
              <a:t>a reduction from the previous Fiscal Year </a:t>
            </a:r>
            <a:r>
              <a:rPr lang="en-US" dirty="0" smtClean="0">
                <a:latin typeface="+mn-lt"/>
              </a:rPr>
              <a:t>projection </a:t>
            </a:r>
            <a:r>
              <a:rPr lang="en-US" dirty="0" smtClean="0">
                <a:latin typeface="+mn-lt"/>
              </a:rPr>
              <a:t>of 7,523,000 gallons.</a:t>
            </a:r>
            <a:endParaRPr lang="en-US" dirty="0">
              <a:latin typeface="+mn-lt"/>
            </a:endParaRPr>
          </a:p>
          <a:p>
            <a:pPr marL="285750" indent="-285750">
              <a:buClr>
                <a:srgbClr val="FF0000"/>
              </a:buClr>
              <a:buFont typeface="Arial" panose="020B0604020202020204" pitchFamily="34" charset="0"/>
              <a:buChar char="•"/>
            </a:pPr>
            <a:endParaRPr lang="en-US" dirty="0">
              <a:latin typeface="+mn-lt"/>
            </a:endParaRPr>
          </a:p>
          <a:p>
            <a:pPr marL="285750" indent="-285750">
              <a:buClr>
                <a:srgbClr val="FF0000"/>
              </a:buClr>
              <a:buFont typeface="Arial" panose="020B0604020202020204" pitchFamily="34" charset="0"/>
              <a:buChar char="•"/>
            </a:pPr>
            <a:r>
              <a:rPr lang="en-US" dirty="0">
                <a:latin typeface="+mn-lt"/>
              </a:rPr>
              <a:t>Collection </a:t>
            </a:r>
            <a:r>
              <a:rPr lang="en-US" dirty="0" smtClean="0">
                <a:latin typeface="+mn-lt"/>
              </a:rPr>
              <a:t>Rate 95%</a:t>
            </a:r>
            <a:endParaRPr lang="en-US" dirty="0">
              <a:latin typeface="+mn-lt"/>
            </a:endParaRPr>
          </a:p>
          <a:p>
            <a:pPr marL="285750" indent="-285750">
              <a:buClr>
                <a:srgbClr val="FF0000"/>
              </a:buClr>
              <a:buFont typeface="Arial" panose="020B0604020202020204" pitchFamily="34" charset="0"/>
              <a:buChar char="•"/>
            </a:pPr>
            <a:endParaRPr lang="en-US" dirty="0" smtClean="0">
              <a:latin typeface="+mn-lt"/>
            </a:endParaRPr>
          </a:p>
          <a:p>
            <a:pPr marL="285750" indent="-285750">
              <a:buClr>
                <a:srgbClr val="FF0000"/>
              </a:buClr>
              <a:buFont typeface="Arial" panose="020B0604020202020204" pitchFamily="34" charset="0"/>
              <a:buChar char="•"/>
            </a:pPr>
            <a:r>
              <a:rPr lang="en-US" dirty="0" smtClean="0">
                <a:latin typeface="+mn-lt"/>
              </a:rPr>
              <a:t>Rate projections includes annually borrowing 2,000,000 for water distribution upgrades for 10 years starting in FY22 (FY22 has 1,500,000 </a:t>
            </a:r>
            <a:r>
              <a:rPr lang="en-US" dirty="0" err="1" smtClean="0">
                <a:latin typeface="+mn-lt"/>
              </a:rPr>
              <a:t>borowning</a:t>
            </a:r>
            <a:r>
              <a:rPr lang="en-US" dirty="0" smtClean="0">
                <a:latin typeface="+mn-lt"/>
              </a:rPr>
              <a:t> and 1,500,000 from Water Retained Earnings).</a:t>
            </a:r>
          </a:p>
          <a:p>
            <a:pPr marL="285750" indent="-285750">
              <a:buClr>
                <a:srgbClr val="FF0000"/>
              </a:buClr>
              <a:buFont typeface="Arial" panose="020B0604020202020204" pitchFamily="34" charset="0"/>
              <a:buChar char="•"/>
            </a:pPr>
            <a:endParaRPr lang="en-US" dirty="0">
              <a:latin typeface="+mn-lt"/>
            </a:endParaRPr>
          </a:p>
          <a:p>
            <a:endParaRPr lang="en-US" dirty="0">
              <a:latin typeface="+mn-lt"/>
            </a:endParaRPr>
          </a:p>
        </p:txBody>
      </p:sp>
    </p:spTree>
    <p:extLst>
      <p:ext uri="{BB962C8B-B14F-4D97-AF65-F5344CB8AC3E}">
        <p14:creationId xmlns:p14="http://schemas.microsoft.com/office/powerpoint/2010/main" val="147680074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066800"/>
          </a:xfrm>
        </p:spPr>
        <p:txBody>
          <a:bodyPr>
            <a:normAutofit fontScale="90000"/>
          </a:bodyPr>
          <a:lstStyle/>
          <a:p>
            <a:pPr fontAlgn="auto">
              <a:spcAft>
                <a:spcPts val="0"/>
              </a:spcAft>
              <a:defRPr/>
            </a:pPr>
            <a:r>
              <a:rPr lang="en-US" sz="3600" dirty="0" smtClean="0"/>
              <a:t/>
            </a:r>
            <a:br>
              <a:rPr lang="en-US" sz="3600" dirty="0" smtClean="0"/>
            </a:br>
            <a:r>
              <a:rPr lang="en-US" sz="3600" dirty="0" smtClean="0"/>
              <a:t/>
            </a:r>
            <a:br>
              <a:rPr lang="en-US" sz="3600" dirty="0" smtClean="0"/>
            </a:br>
            <a:r>
              <a:rPr lang="en-US" sz="3600" dirty="0"/>
              <a:t/>
            </a:r>
            <a:br>
              <a:rPr lang="en-US" sz="3600" dirty="0"/>
            </a:br>
            <a:r>
              <a:rPr lang="en-US" sz="3600" dirty="0" smtClean="0"/>
              <a:t/>
            </a:r>
            <a:br>
              <a:rPr lang="en-US" sz="3600" dirty="0" smtClean="0"/>
            </a:br>
            <a:r>
              <a:rPr lang="en-US" sz="3600" dirty="0"/>
              <a:t/>
            </a:r>
            <a:br>
              <a:rPr lang="en-US" sz="3600" dirty="0"/>
            </a:br>
            <a:r>
              <a:rPr lang="en-US" dirty="0" smtClean="0">
                <a:solidFill>
                  <a:schemeClr val="tx1"/>
                </a:solidFill>
              </a:rPr>
              <a:t/>
            </a:r>
            <a:br>
              <a:rPr lang="en-US" dirty="0" smtClean="0">
                <a:solidFill>
                  <a:schemeClr val="tx1"/>
                </a:solidFill>
              </a:rPr>
            </a:br>
            <a:r>
              <a:rPr lang="en-US" sz="3200" dirty="0" smtClean="0"/>
              <a:t/>
            </a:r>
            <a:br>
              <a:rPr lang="en-US" sz="3200" dirty="0" smtClean="0"/>
            </a:br>
            <a:r>
              <a:rPr lang="en-US" sz="2700" u="sng" dirty="0" smtClean="0">
                <a:solidFill>
                  <a:srgbClr val="FF0000"/>
                </a:solidFill>
              </a:rPr>
              <a:t/>
            </a:r>
            <a:br>
              <a:rPr lang="en-US" sz="2700" u="sng" dirty="0" smtClean="0">
                <a:solidFill>
                  <a:srgbClr val="FF0000"/>
                </a:solidFill>
              </a:rPr>
            </a:br>
            <a:r>
              <a:rPr lang="en-US" sz="2700" u="sng" dirty="0">
                <a:solidFill>
                  <a:srgbClr val="FF0000"/>
                </a:solidFill>
              </a:rPr>
              <a:t>Water Enterprise Fund:  Water Rates</a:t>
            </a:r>
          </a:p>
        </p:txBody>
      </p:sp>
      <p:sp>
        <p:nvSpPr>
          <p:cNvPr id="3" name="Content Placeholder 2"/>
          <p:cNvSpPr>
            <a:spLocks noGrp="1"/>
          </p:cNvSpPr>
          <p:nvPr>
            <p:ph sz="quarter" idx="1"/>
          </p:nvPr>
        </p:nvSpPr>
        <p:spPr>
          <a:xfrm>
            <a:off x="457200" y="1371600"/>
            <a:ext cx="8229600" cy="5029200"/>
          </a:xfrm>
        </p:spPr>
        <p:txBody>
          <a:bodyPr>
            <a:normAutofit/>
          </a:bodyPr>
          <a:lstStyle/>
          <a:p>
            <a:pPr>
              <a:lnSpc>
                <a:spcPct val="80000"/>
              </a:lnSpc>
              <a:buFont typeface="Wingdings 2" pitchFamily="18" charset="2"/>
              <a:buNone/>
            </a:pPr>
            <a:r>
              <a:rPr lang="en-US" sz="1900" dirty="0" smtClean="0"/>
              <a:t>Proposed Water Rates: 0% Increase</a:t>
            </a:r>
          </a:p>
          <a:p>
            <a:pPr>
              <a:lnSpc>
                <a:spcPct val="80000"/>
              </a:lnSpc>
              <a:buNone/>
            </a:pPr>
            <a:endParaRPr lang="en-US" sz="1600" dirty="0" smtClean="0"/>
          </a:p>
          <a:p>
            <a:pPr>
              <a:lnSpc>
                <a:spcPct val="80000"/>
              </a:lnSpc>
              <a:buNone/>
            </a:pPr>
            <a:r>
              <a:rPr lang="en-US" sz="1700" dirty="0" smtClean="0"/>
              <a:t>	Tiers	 			Proposed Rate ($)</a:t>
            </a:r>
          </a:p>
          <a:p>
            <a:pPr>
              <a:lnSpc>
                <a:spcPct val="80000"/>
              </a:lnSpc>
              <a:buNone/>
            </a:pPr>
            <a:r>
              <a:rPr lang="en-US" sz="1700" dirty="0" smtClean="0"/>
              <a:t>	0-12 gals	 		7.55 per 1000</a:t>
            </a:r>
          </a:p>
          <a:p>
            <a:pPr>
              <a:lnSpc>
                <a:spcPct val="80000"/>
              </a:lnSpc>
              <a:buNone/>
            </a:pPr>
            <a:r>
              <a:rPr lang="en-US" sz="1700" dirty="0" smtClean="0"/>
              <a:t>	13-24 			           	10.67 per 1000</a:t>
            </a:r>
          </a:p>
          <a:p>
            <a:pPr>
              <a:lnSpc>
                <a:spcPct val="80000"/>
              </a:lnSpc>
              <a:buNone/>
            </a:pPr>
            <a:r>
              <a:rPr lang="en-US" sz="1700" dirty="0" smtClean="0"/>
              <a:t>	25-46 				14.19 per 1000</a:t>
            </a:r>
          </a:p>
          <a:p>
            <a:pPr>
              <a:lnSpc>
                <a:spcPct val="80000"/>
              </a:lnSpc>
              <a:buNone/>
            </a:pPr>
            <a:r>
              <a:rPr lang="en-US" sz="1700" dirty="0" smtClean="0"/>
              <a:t>	47+ 				17.73 per 1000</a:t>
            </a:r>
          </a:p>
          <a:p>
            <a:pPr>
              <a:lnSpc>
                <a:spcPct val="80000"/>
              </a:lnSpc>
              <a:buNone/>
            </a:pPr>
            <a:endParaRPr lang="en-US" sz="1700" dirty="0" smtClean="0"/>
          </a:p>
          <a:p>
            <a:pPr>
              <a:lnSpc>
                <a:spcPct val="80000"/>
              </a:lnSpc>
              <a:buNone/>
            </a:pPr>
            <a:r>
              <a:rPr lang="en-US" sz="1700" dirty="0" smtClean="0"/>
              <a:t>Proposed Secondary Meter Rates are the same as above except </a:t>
            </a:r>
          </a:p>
          <a:p>
            <a:pPr>
              <a:lnSpc>
                <a:spcPct val="80000"/>
              </a:lnSpc>
              <a:buNone/>
            </a:pPr>
            <a:r>
              <a:rPr lang="en-US" sz="1700" dirty="0" smtClean="0"/>
              <a:t>	47</a:t>
            </a:r>
            <a:r>
              <a:rPr lang="en-US" sz="1700" dirty="0"/>
              <a:t>+ 				</a:t>
            </a:r>
            <a:r>
              <a:rPr lang="en-US" sz="1700" dirty="0" smtClean="0"/>
              <a:t>33.17   per 1000</a:t>
            </a:r>
          </a:p>
          <a:p>
            <a:pPr>
              <a:lnSpc>
                <a:spcPct val="80000"/>
              </a:lnSpc>
              <a:buNone/>
            </a:pPr>
            <a:r>
              <a:rPr lang="en-US" sz="1700" i="1" dirty="0" smtClean="0"/>
              <a:t>This tier and rate for secondary meters has a conservation charge added </a:t>
            </a:r>
            <a:endParaRPr lang="en-US" sz="1700" i="1" dirty="0"/>
          </a:p>
          <a:p>
            <a:pPr>
              <a:lnSpc>
                <a:spcPct val="80000"/>
              </a:lnSpc>
              <a:buNone/>
            </a:pPr>
            <a:endParaRPr lang="en-US" i="1" dirty="0" smtClean="0"/>
          </a:p>
          <a:p>
            <a:pPr>
              <a:lnSpc>
                <a:spcPct val="80000"/>
              </a:lnSpc>
              <a:buFont typeface="Wingdings 2" pitchFamily="18" charset="2"/>
              <a:buNone/>
            </a:pPr>
            <a:endParaRPr lang="en-US" dirty="0" smtClean="0"/>
          </a:p>
        </p:txBody>
      </p:sp>
      <p:pic>
        <p:nvPicPr>
          <p:cNvPr id="25603" name="Picture 8"/>
          <p:cNvPicPr>
            <a:picLocks noChangeAspect="1" noChangeArrowheads="1"/>
          </p:cNvPicPr>
          <p:nvPr/>
        </p:nvPicPr>
        <p:blipFill>
          <a:blip r:embed="rId3" cstate="print"/>
          <a:srcRect/>
          <a:stretch>
            <a:fillRect/>
          </a:stretch>
        </p:blipFill>
        <p:spPr bwMode="auto">
          <a:xfrm>
            <a:off x="7391400" y="228600"/>
            <a:ext cx="1357313" cy="1279525"/>
          </a:xfrm>
          <a:prstGeom prst="rect">
            <a:avLst/>
          </a:prstGeom>
          <a:noFill/>
          <a:ln w="9525">
            <a:noFill/>
            <a:miter lim="800000"/>
            <a:headEnd/>
            <a:tailEnd/>
          </a:ln>
        </p:spPr>
      </p:pic>
    </p:spTree>
    <p:extLst>
      <p:ext uri="{BB962C8B-B14F-4D97-AF65-F5344CB8AC3E}">
        <p14:creationId xmlns:p14="http://schemas.microsoft.com/office/powerpoint/2010/main" val="400647052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a:xfrm>
            <a:off x="457200" y="274638"/>
            <a:ext cx="5943600" cy="1143000"/>
          </a:xfrm>
        </p:spPr>
        <p:txBody>
          <a:bodyPr/>
          <a:lstStyle/>
          <a:p>
            <a:r>
              <a:rPr lang="en-US" sz="2400" u="sng" dirty="0" smtClean="0">
                <a:solidFill>
                  <a:srgbClr val="FF0000"/>
                </a:solidFill>
              </a:rPr>
              <a:t/>
            </a:r>
            <a:br>
              <a:rPr lang="en-US" sz="2400" u="sng" dirty="0" smtClean="0">
                <a:solidFill>
                  <a:srgbClr val="FF0000"/>
                </a:solidFill>
              </a:rPr>
            </a:br>
            <a:r>
              <a:rPr lang="en-US" sz="2400" u="sng" dirty="0">
                <a:solidFill>
                  <a:srgbClr val="FF0000"/>
                </a:solidFill>
              </a:rPr>
              <a:t>Water Enterprise Fund Budget</a:t>
            </a:r>
            <a:endParaRPr lang="en-US" sz="2400" u="sng" dirty="0" smtClean="0">
              <a:solidFill>
                <a:srgbClr val="FF0000"/>
              </a:solidFill>
            </a:endParaRPr>
          </a:p>
        </p:txBody>
      </p:sp>
      <p:sp>
        <p:nvSpPr>
          <p:cNvPr id="3" name="Content Placeholder 2"/>
          <p:cNvSpPr>
            <a:spLocks noGrp="1"/>
          </p:cNvSpPr>
          <p:nvPr>
            <p:ph sz="quarter" idx="1"/>
          </p:nvPr>
        </p:nvSpPr>
        <p:spPr>
          <a:xfrm>
            <a:off x="609600" y="1371600"/>
            <a:ext cx="8001000" cy="5105400"/>
          </a:xfrm>
        </p:spPr>
        <p:txBody>
          <a:bodyPr>
            <a:normAutofit fontScale="70000" lnSpcReduction="20000"/>
          </a:bodyPr>
          <a:lstStyle/>
          <a:p>
            <a:pPr algn="ctr">
              <a:lnSpc>
                <a:spcPct val="80000"/>
              </a:lnSpc>
              <a:buFont typeface="Wingdings 2" pitchFamily="18" charset="2"/>
              <a:buNone/>
            </a:pPr>
            <a:endParaRPr lang="en-US" sz="2300" u="sng" dirty="0" smtClean="0">
              <a:solidFill>
                <a:srgbClr val="FF0000"/>
              </a:solidFill>
            </a:endParaRPr>
          </a:p>
          <a:p>
            <a:pPr marL="0" indent="0" algn="ctr">
              <a:lnSpc>
                <a:spcPct val="80000"/>
              </a:lnSpc>
              <a:buNone/>
            </a:pPr>
            <a:endParaRPr lang="en-US" sz="1700" i="1" dirty="0" smtClean="0"/>
          </a:p>
          <a:p>
            <a:pPr marL="0" indent="0">
              <a:lnSpc>
                <a:spcPct val="80000"/>
              </a:lnSpc>
              <a:buNone/>
            </a:pPr>
            <a:endParaRPr lang="en-US" sz="1700" i="1" dirty="0"/>
          </a:p>
          <a:p>
            <a:pPr marL="0" indent="0">
              <a:lnSpc>
                <a:spcPct val="80000"/>
              </a:lnSpc>
              <a:buNone/>
            </a:pPr>
            <a:endParaRPr lang="en-US" sz="1700" i="1" dirty="0" smtClean="0"/>
          </a:p>
          <a:p>
            <a:pPr marL="0" indent="0">
              <a:lnSpc>
                <a:spcPct val="80000"/>
              </a:lnSpc>
              <a:buNone/>
            </a:pPr>
            <a:endParaRPr lang="en-US" sz="1700" i="1" dirty="0"/>
          </a:p>
          <a:p>
            <a:pPr marL="0" indent="0">
              <a:lnSpc>
                <a:spcPct val="80000"/>
              </a:lnSpc>
              <a:buNone/>
            </a:pPr>
            <a:endParaRPr lang="en-US" sz="1700" i="1" dirty="0" smtClean="0"/>
          </a:p>
          <a:p>
            <a:pPr marL="0" indent="0">
              <a:lnSpc>
                <a:spcPct val="80000"/>
              </a:lnSpc>
              <a:buNone/>
            </a:pPr>
            <a:endParaRPr lang="en-US" sz="1700" i="1" dirty="0"/>
          </a:p>
          <a:p>
            <a:pPr marL="0" indent="0">
              <a:lnSpc>
                <a:spcPct val="80000"/>
              </a:lnSpc>
              <a:buNone/>
            </a:pPr>
            <a:endParaRPr lang="en-US" sz="1700" i="1" dirty="0" smtClean="0"/>
          </a:p>
          <a:p>
            <a:pPr marL="0" indent="0">
              <a:lnSpc>
                <a:spcPct val="80000"/>
              </a:lnSpc>
              <a:buNone/>
            </a:pPr>
            <a:endParaRPr lang="en-US" sz="1700" i="1" dirty="0"/>
          </a:p>
          <a:p>
            <a:pPr marL="0" indent="0">
              <a:lnSpc>
                <a:spcPct val="80000"/>
              </a:lnSpc>
              <a:buNone/>
            </a:pPr>
            <a:endParaRPr lang="en-US" sz="1700" i="1" dirty="0" smtClean="0"/>
          </a:p>
          <a:p>
            <a:pPr marL="0" indent="0">
              <a:lnSpc>
                <a:spcPct val="80000"/>
              </a:lnSpc>
              <a:buNone/>
            </a:pPr>
            <a:endParaRPr lang="en-US" sz="1700" i="1" dirty="0"/>
          </a:p>
          <a:p>
            <a:pPr marL="0" indent="0">
              <a:lnSpc>
                <a:spcPct val="80000"/>
              </a:lnSpc>
              <a:buNone/>
            </a:pPr>
            <a:endParaRPr lang="en-US" sz="1700" i="1" dirty="0" smtClean="0"/>
          </a:p>
          <a:p>
            <a:pPr marL="0" indent="0">
              <a:lnSpc>
                <a:spcPct val="80000"/>
              </a:lnSpc>
              <a:buNone/>
            </a:pPr>
            <a:endParaRPr lang="en-US" sz="1700" i="1" dirty="0"/>
          </a:p>
          <a:p>
            <a:pPr marL="0" indent="0">
              <a:lnSpc>
                <a:spcPct val="80000"/>
              </a:lnSpc>
              <a:buNone/>
            </a:pPr>
            <a:endParaRPr lang="en-US" sz="1700" i="1" dirty="0" smtClean="0"/>
          </a:p>
          <a:p>
            <a:pPr marL="0" indent="0">
              <a:lnSpc>
                <a:spcPct val="80000"/>
              </a:lnSpc>
              <a:buNone/>
            </a:pPr>
            <a:endParaRPr lang="en-US" sz="1700" i="1" dirty="0"/>
          </a:p>
          <a:p>
            <a:pPr marL="0" indent="0">
              <a:lnSpc>
                <a:spcPct val="80000"/>
              </a:lnSpc>
              <a:buNone/>
            </a:pPr>
            <a:endParaRPr lang="en-US" sz="1700" i="1" dirty="0" smtClean="0"/>
          </a:p>
          <a:p>
            <a:pPr marL="0" indent="0">
              <a:lnSpc>
                <a:spcPct val="80000"/>
              </a:lnSpc>
              <a:buNone/>
            </a:pPr>
            <a:endParaRPr lang="en-US" sz="1700" i="1" dirty="0"/>
          </a:p>
          <a:p>
            <a:pPr marL="0" indent="0">
              <a:lnSpc>
                <a:spcPct val="80000"/>
              </a:lnSpc>
              <a:buNone/>
            </a:pPr>
            <a:endParaRPr lang="en-US" sz="1700" i="1" dirty="0" smtClean="0"/>
          </a:p>
          <a:p>
            <a:pPr marL="0" indent="0">
              <a:lnSpc>
                <a:spcPct val="80000"/>
              </a:lnSpc>
              <a:buNone/>
            </a:pPr>
            <a:endParaRPr lang="en-US" sz="1700" i="1" dirty="0"/>
          </a:p>
          <a:p>
            <a:pPr marL="0" indent="0">
              <a:lnSpc>
                <a:spcPct val="80000"/>
              </a:lnSpc>
              <a:buNone/>
            </a:pPr>
            <a:endParaRPr lang="en-US" sz="1700" i="1" dirty="0" smtClean="0"/>
          </a:p>
          <a:p>
            <a:pPr marL="0" indent="0">
              <a:lnSpc>
                <a:spcPct val="80000"/>
              </a:lnSpc>
              <a:buNone/>
            </a:pPr>
            <a:endParaRPr lang="en-US" sz="1700" i="1" dirty="0" smtClean="0"/>
          </a:p>
          <a:p>
            <a:pPr marL="0" indent="0">
              <a:lnSpc>
                <a:spcPct val="80000"/>
              </a:lnSpc>
              <a:buNone/>
            </a:pPr>
            <a:endParaRPr lang="en-US" sz="1700" i="1" dirty="0"/>
          </a:p>
          <a:p>
            <a:pPr marL="0" indent="0">
              <a:lnSpc>
                <a:spcPct val="80000"/>
              </a:lnSpc>
              <a:buNone/>
            </a:pPr>
            <a:endParaRPr lang="en-US" sz="2100" i="1" dirty="0" smtClean="0"/>
          </a:p>
          <a:p>
            <a:pPr marL="0" indent="0">
              <a:lnSpc>
                <a:spcPct val="80000"/>
              </a:lnSpc>
              <a:buNone/>
            </a:pPr>
            <a:endParaRPr lang="en-US" sz="2100" i="1" dirty="0" smtClean="0"/>
          </a:p>
          <a:p>
            <a:pPr marL="0" indent="0">
              <a:lnSpc>
                <a:spcPct val="80000"/>
              </a:lnSpc>
              <a:buNone/>
            </a:pPr>
            <a:r>
              <a:rPr lang="en-US" sz="2100" i="1" dirty="0" smtClean="0"/>
              <a:t>Approximately 50,000-55,000 gallons is the Town’s average annual usage and approximately 90,000  </a:t>
            </a:r>
          </a:p>
          <a:p>
            <a:pPr marL="0" indent="0">
              <a:lnSpc>
                <a:spcPct val="80000"/>
              </a:lnSpc>
              <a:buNone/>
            </a:pPr>
            <a:r>
              <a:rPr lang="en-US" sz="2100" i="1" dirty="0" smtClean="0"/>
              <a:t>gallons per year is  the State’s average use.</a:t>
            </a:r>
          </a:p>
          <a:p>
            <a:pPr>
              <a:lnSpc>
                <a:spcPct val="80000"/>
              </a:lnSpc>
              <a:buNone/>
            </a:pPr>
            <a:endParaRPr lang="en-US" sz="2100" dirty="0" smtClean="0"/>
          </a:p>
        </p:txBody>
      </p:sp>
      <p:pic>
        <p:nvPicPr>
          <p:cNvPr id="39939" name="Picture 8"/>
          <p:cNvPicPr>
            <a:picLocks noChangeAspect="1" noChangeArrowheads="1"/>
          </p:cNvPicPr>
          <p:nvPr/>
        </p:nvPicPr>
        <p:blipFill>
          <a:blip r:embed="rId3" cstate="print"/>
          <a:srcRect/>
          <a:stretch>
            <a:fillRect/>
          </a:stretch>
        </p:blipFill>
        <p:spPr bwMode="auto">
          <a:xfrm>
            <a:off x="7391400" y="228600"/>
            <a:ext cx="1357313" cy="1279525"/>
          </a:xfrm>
          <a:prstGeom prst="rect">
            <a:avLst/>
          </a:prstGeom>
          <a:noFill/>
          <a:ln w="9525">
            <a:noFill/>
            <a:miter lim="800000"/>
            <a:headEnd/>
            <a:tailEnd/>
          </a:ln>
        </p:spPr>
      </p:pic>
      <p:pic>
        <p:nvPicPr>
          <p:cNvPr id="307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1508125"/>
            <a:ext cx="6858000" cy="42830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a:xfrm>
            <a:off x="457200" y="274638"/>
            <a:ext cx="8229600" cy="1143000"/>
          </a:xfrm>
        </p:spPr>
        <p:txBody>
          <a:bodyPr/>
          <a:lstStyle/>
          <a:p>
            <a:r>
              <a:rPr lang="en-US" sz="2400" u="sng" dirty="0" smtClean="0">
                <a:solidFill>
                  <a:srgbClr val="FF0000"/>
                </a:solidFill>
              </a:rPr>
              <a:t/>
            </a:r>
            <a:br>
              <a:rPr lang="en-US" sz="2400" u="sng" dirty="0" smtClean="0">
                <a:solidFill>
                  <a:srgbClr val="FF0000"/>
                </a:solidFill>
              </a:rPr>
            </a:br>
            <a:r>
              <a:rPr lang="en-US" sz="2400" u="sng" dirty="0">
                <a:solidFill>
                  <a:srgbClr val="FF0000"/>
                </a:solidFill>
              </a:rPr>
              <a:t>Water Enterprise Fund Budget</a:t>
            </a:r>
            <a:endParaRPr lang="en-US" sz="2400" u="sng" dirty="0" smtClean="0">
              <a:solidFill>
                <a:srgbClr val="FF0000"/>
              </a:solidFill>
            </a:endParaRPr>
          </a:p>
        </p:txBody>
      </p:sp>
      <p:sp>
        <p:nvSpPr>
          <p:cNvPr id="31746" name="Content Placeholder 2"/>
          <p:cNvSpPr>
            <a:spLocks noGrp="1"/>
          </p:cNvSpPr>
          <p:nvPr>
            <p:ph sz="quarter" idx="1"/>
          </p:nvPr>
        </p:nvSpPr>
        <p:spPr/>
        <p:txBody>
          <a:bodyPr/>
          <a:lstStyle/>
          <a:p>
            <a:pPr marL="0" indent="0">
              <a:buNone/>
            </a:pPr>
            <a:r>
              <a:rPr lang="en-US" sz="1800" dirty="0" smtClean="0"/>
              <a:t>Rate Comparison </a:t>
            </a:r>
          </a:p>
          <a:p>
            <a:pPr marL="1373188" lvl="2" indent="-458788"/>
            <a:r>
              <a:rPr lang="en-US" sz="1800" dirty="0" smtClean="0"/>
              <a:t>Based on 90,000 Gallons per year </a:t>
            </a:r>
          </a:p>
          <a:p>
            <a:pPr lvl="1"/>
            <a:r>
              <a:rPr lang="en-US" sz="1600" dirty="0" smtClean="0"/>
              <a:t>State Average			595 (2017)</a:t>
            </a:r>
          </a:p>
          <a:p>
            <a:pPr lvl="1"/>
            <a:r>
              <a:rPr lang="en-US" sz="1600" dirty="0" smtClean="0"/>
              <a:t>State Low and State High		123- 2,025 </a:t>
            </a:r>
            <a:r>
              <a:rPr lang="en-US" sz="1600" dirty="0"/>
              <a:t>(</a:t>
            </a:r>
            <a:r>
              <a:rPr lang="en-US" sz="1600" dirty="0" smtClean="0"/>
              <a:t>2017)</a:t>
            </a:r>
          </a:p>
          <a:p>
            <a:pPr lvl="1"/>
            <a:r>
              <a:rPr lang="en-US" sz="1600" dirty="0" smtClean="0"/>
              <a:t>State Median			568 </a:t>
            </a:r>
            <a:r>
              <a:rPr lang="en-US" sz="1600" dirty="0"/>
              <a:t>(</a:t>
            </a:r>
            <a:r>
              <a:rPr lang="en-US" sz="1600" dirty="0" smtClean="0"/>
              <a:t>2017)</a:t>
            </a:r>
          </a:p>
          <a:p>
            <a:pPr lvl="1"/>
            <a:r>
              <a:rPr lang="en-US" sz="1600" dirty="0" smtClean="0"/>
              <a:t>MWRA  Average		616 </a:t>
            </a:r>
            <a:r>
              <a:rPr lang="en-US" sz="1600" dirty="0"/>
              <a:t>(</a:t>
            </a:r>
            <a:r>
              <a:rPr lang="en-US" sz="1600" dirty="0" smtClean="0"/>
              <a:t>2018)</a:t>
            </a:r>
          </a:p>
          <a:p>
            <a:pPr lvl="1"/>
            <a:r>
              <a:rPr lang="en-US" sz="1600" dirty="0" smtClean="0"/>
              <a:t>Tewksbury (current)		911 </a:t>
            </a:r>
          </a:p>
          <a:p>
            <a:pPr lvl="1"/>
            <a:r>
              <a:rPr lang="en-US" sz="1600" dirty="0" smtClean="0"/>
              <a:t>Tewksbury (proposed)		911 </a:t>
            </a:r>
            <a:endParaRPr lang="en-US" sz="1600" dirty="0"/>
          </a:p>
          <a:p>
            <a:pPr lvl="1"/>
            <a:endParaRPr lang="en-US" dirty="0" smtClean="0"/>
          </a:p>
          <a:p>
            <a:pPr>
              <a:buFont typeface="Wingdings 2" pitchFamily="18" charset="2"/>
              <a:buNone/>
            </a:pPr>
            <a:endParaRPr lang="en-US" dirty="0" smtClean="0"/>
          </a:p>
        </p:txBody>
      </p:sp>
      <p:pic>
        <p:nvPicPr>
          <p:cNvPr id="31747" name="Picture 8"/>
          <p:cNvPicPr>
            <a:picLocks noChangeAspect="1" noChangeArrowheads="1"/>
          </p:cNvPicPr>
          <p:nvPr/>
        </p:nvPicPr>
        <p:blipFill>
          <a:blip r:embed="rId3" cstate="print"/>
          <a:srcRect/>
          <a:stretch>
            <a:fillRect/>
          </a:stretch>
        </p:blipFill>
        <p:spPr bwMode="auto">
          <a:xfrm>
            <a:off x="7391400" y="228600"/>
            <a:ext cx="1357313" cy="1279525"/>
          </a:xfrm>
          <a:prstGeom prst="rect">
            <a:avLst/>
          </a:prstGeom>
          <a:noFill/>
          <a:ln w="9525">
            <a:noFill/>
            <a:miter lim="800000"/>
            <a:headEnd/>
            <a:tailEnd/>
          </a:ln>
        </p:spPr>
      </p:pic>
    </p:spTree>
    <p:extLst>
      <p:ext uri="{BB962C8B-B14F-4D97-AF65-F5344CB8AC3E}">
        <p14:creationId xmlns:p14="http://schemas.microsoft.com/office/powerpoint/2010/main" val="108048869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534400" cy="1143000"/>
          </a:xfrm>
        </p:spPr>
        <p:txBody>
          <a:bodyPr/>
          <a:lstStyle/>
          <a:p>
            <a:r>
              <a:rPr lang="en-US" sz="2400" u="sng" dirty="0" smtClean="0">
                <a:solidFill>
                  <a:srgbClr val="FF0000"/>
                </a:solidFill>
              </a:rPr>
              <a:t>Comments Water Enterprise Fund and Rates</a:t>
            </a:r>
            <a:br>
              <a:rPr lang="en-US" sz="2400" u="sng" dirty="0" smtClean="0">
                <a:solidFill>
                  <a:srgbClr val="FF0000"/>
                </a:solidFill>
              </a:rPr>
            </a:br>
            <a:endParaRPr lang="en-US" sz="2400" u="sng" dirty="0">
              <a:solidFill>
                <a:srgbClr val="FF0000"/>
              </a:solidFill>
            </a:endParaRPr>
          </a:p>
        </p:txBody>
      </p:sp>
      <p:sp>
        <p:nvSpPr>
          <p:cNvPr id="3" name="Content Placeholder 2"/>
          <p:cNvSpPr>
            <a:spLocks noGrp="1"/>
          </p:cNvSpPr>
          <p:nvPr>
            <p:ph sz="quarter" idx="1"/>
          </p:nvPr>
        </p:nvSpPr>
        <p:spPr>
          <a:xfrm>
            <a:off x="372268" y="1560481"/>
            <a:ext cx="7772400" cy="4572000"/>
          </a:xfrm>
        </p:spPr>
        <p:txBody>
          <a:bodyPr/>
          <a:lstStyle/>
          <a:p>
            <a:r>
              <a:rPr lang="en-US" sz="2000" dirty="0" smtClean="0"/>
              <a:t>Impact of Water Distribution Improvements</a:t>
            </a:r>
          </a:p>
          <a:p>
            <a:r>
              <a:rPr lang="en-US" sz="2000" dirty="0" smtClean="0"/>
              <a:t>Projection </a:t>
            </a:r>
            <a:r>
              <a:rPr lang="en-US" sz="2000" dirty="0"/>
              <a:t>of future years </a:t>
            </a:r>
          </a:p>
          <a:p>
            <a:r>
              <a:rPr lang="en-US" sz="2000" dirty="0"/>
              <a:t>Improving Rate Projections</a:t>
            </a:r>
          </a:p>
          <a:p>
            <a:r>
              <a:rPr lang="en-US" sz="2000" dirty="0"/>
              <a:t>Retained Earnings</a:t>
            </a:r>
          </a:p>
          <a:p>
            <a:r>
              <a:rPr lang="en-US" sz="2000" dirty="0" smtClean="0"/>
              <a:t>Capital Projects</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67600" y="228600"/>
            <a:ext cx="1354137" cy="1274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9182831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457200" y="1506538"/>
            <a:ext cx="8229600" cy="1470025"/>
          </a:xfrm>
        </p:spPr>
        <p:txBody>
          <a:bodyPr>
            <a:normAutofit fontScale="90000"/>
          </a:bodyPr>
          <a:lstStyle/>
          <a:p>
            <a:pPr fontAlgn="auto">
              <a:spcAft>
                <a:spcPts val="0"/>
              </a:spcAft>
              <a:defRPr/>
            </a:pPr>
            <a:r>
              <a:rPr dirty="0" smtClean="0"/>
              <a:t/>
            </a:r>
            <a:br>
              <a:rPr dirty="0" smtClean="0"/>
            </a:br>
            <a:r>
              <a:rPr dirty="0" smtClean="0"/>
              <a:t>Sewer Enterprise Fund</a:t>
            </a:r>
            <a:br>
              <a:rPr dirty="0" smtClean="0"/>
            </a:br>
            <a:endParaRPr dirty="0"/>
          </a:p>
        </p:txBody>
      </p:sp>
      <p:pic>
        <p:nvPicPr>
          <p:cNvPr id="33794" name="Picture 8"/>
          <p:cNvPicPr>
            <a:picLocks noChangeAspect="1" noChangeArrowheads="1"/>
          </p:cNvPicPr>
          <p:nvPr/>
        </p:nvPicPr>
        <p:blipFill>
          <a:blip r:embed="rId3" cstate="print"/>
          <a:srcRect/>
          <a:stretch>
            <a:fillRect/>
          </a:stretch>
        </p:blipFill>
        <p:spPr bwMode="auto">
          <a:xfrm>
            <a:off x="3810000" y="3886200"/>
            <a:ext cx="1357313" cy="1279525"/>
          </a:xfrm>
          <a:prstGeom prst="rect">
            <a:avLst/>
          </a:prstGeom>
          <a:noFill/>
          <a:ln w="9525">
            <a:noFill/>
            <a:miter lim="800000"/>
            <a:headEnd/>
            <a:tailEnd/>
          </a:ln>
        </p:spPr>
      </p:pic>
    </p:spTree>
    <p:extLst>
      <p:ext uri="{BB962C8B-B14F-4D97-AF65-F5344CB8AC3E}">
        <p14:creationId xmlns:p14="http://schemas.microsoft.com/office/powerpoint/2010/main" val="404425131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a:xfrm>
            <a:off x="457200" y="246592"/>
            <a:ext cx="7239000" cy="667808"/>
          </a:xfrm>
        </p:spPr>
        <p:txBody>
          <a:bodyPr/>
          <a:lstStyle/>
          <a:p>
            <a:r>
              <a:rPr lang="en-US" sz="3600" dirty="0" smtClean="0">
                <a:solidFill>
                  <a:schemeClr val="tx1"/>
                </a:solidFill>
              </a:rPr>
              <a:t/>
            </a:r>
            <a:br>
              <a:rPr lang="en-US" sz="3600" dirty="0" smtClean="0">
                <a:solidFill>
                  <a:schemeClr val="tx1"/>
                </a:solidFill>
              </a:rPr>
            </a:br>
            <a:r>
              <a:rPr lang="en-US" sz="3600" dirty="0" smtClean="0">
                <a:solidFill>
                  <a:schemeClr val="tx1"/>
                </a:solidFill>
              </a:rPr>
              <a:t/>
            </a:r>
            <a:br>
              <a:rPr lang="en-US" sz="3600" dirty="0" smtClean="0">
                <a:solidFill>
                  <a:schemeClr val="tx1"/>
                </a:solidFill>
              </a:rPr>
            </a:br>
            <a:r>
              <a:rPr lang="en-US" sz="3600" dirty="0">
                <a:solidFill>
                  <a:schemeClr val="tx1"/>
                </a:solidFill>
              </a:rPr>
              <a:t/>
            </a:r>
            <a:br>
              <a:rPr lang="en-US" sz="3600" dirty="0">
                <a:solidFill>
                  <a:schemeClr val="tx1"/>
                </a:solidFill>
              </a:rPr>
            </a:br>
            <a:r>
              <a:rPr lang="en-US" sz="3600" dirty="0" smtClean="0">
                <a:solidFill>
                  <a:schemeClr val="tx1"/>
                </a:solidFill>
              </a:rPr>
              <a:t/>
            </a:r>
            <a:br>
              <a:rPr lang="en-US" sz="3600" dirty="0" smtClean="0">
                <a:solidFill>
                  <a:schemeClr val="tx1"/>
                </a:solidFill>
              </a:rPr>
            </a:br>
            <a:r>
              <a:rPr lang="en-US" sz="3600" dirty="0">
                <a:solidFill>
                  <a:schemeClr val="tx1"/>
                </a:solidFill>
              </a:rPr>
              <a:t/>
            </a:r>
            <a:br>
              <a:rPr lang="en-US" sz="3600" dirty="0">
                <a:solidFill>
                  <a:schemeClr val="tx1"/>
                </a:solidFill>
              </a:rPr>
            </a:br>
            <a:r>
              <a:rPr lang="en-US" sz="3600" dirty="0" smtClean="0">
                <a:solidFill>
                  <a:schemeClr val="tx1"/>
                </a:solidFill>
              </a:rPr>
              <a:t/>
            </a:r>
            <a:br>
              <a:rPr lang="en-US" sz="3600" dirty="0" smtClean="0">
                <a:solidFill>
                  <a:schemeClr val="tx1"/>
                </a:solidFill>
              </a:rPr>
            </a:br>
            <a:r>
              <a:rPr lang="en-US" sz="3600" dirty="0">
                <a:solidFill>
                  <a:schemeClr val="tx1"/>
                </a:solidFill>
              </a:rPr>
              <a:t/>
            </a:r>
            <a:br>
              <a:rPr lang="en-US" sz="3600" dirty="0">
                <a:solidFill>
                  <a:schemeClr val="tx1"/>
                </a:solidFill>
              </a:rPr>
            </a:br>
            <a:r>
              <a:rPr lang="en-US" sz="3600" dirty="0" smtClean="0">
                <a:solidFill>
                  <a:schemeClr val="tx1"/>
                </a:solidFill>
              </a:rPr>
              <a:t/>
            </a:r>
            <a:br>
              <a:rPr lang="en-US" sz="3600" dirty="0" smtClean="0">
                <a:solidFill>
                  <a:schemeClr val="tx1"/>
                </a:solidFill>
              </a:rPr>
            </a:br>
            <a:r>
              <a:rPr lang="en-US" sz="2400" u="sng" dirty="0" smtClean="0">
                <a:solidFill>
                  <a:srgbClr val="FF0000"/>
                </a:solidFill>
              </a:rPr>
              <a:t>Sewer Enterprise </a:t>
            </a:r>
            <a:r>
              <a:rPr lang="en-US" sz="2400" u="sng" dirty="0">
                <a:solidFill>
                  <a:srgbClr val="FF0000"/>
                </a:solidFill>
              </a:rPr>
              <a:t>Fund </a:t>
            </a:r>
            <a:r>
              <a:rPr lang="en-US" sz="2400" u="sng" dirty="0" smtClean="0">
                <a:solidFill>
                  <a:srgbClr val="FF0000"/>
                </a:solidFill>
              </a:rPr>
              <a:t>Budget</a:t>
            </a:r>
          </a:p>
        </p:txBody>
      </p:sp>
      <p:sp>
        <p:nvSpPr>
          <p:cNvPr id="20482" name="Content Placeholder 2"/>
          <p:cNvSpPr>
            <a:spLocks noGrp="1"/>
          </p:cNvSpPr>
          <p:nvPr>
            <p:ph sz="quarter" idx="1"/>
          </p:nvPr>
        </p:nvSpPr>
        <p:spPr>
          <a:xfrm>
            <a:off x="346941" y="914400"/>
            <a:ext cx="8610600" cy="5715000"/>
          </a:xfrm>
        </p:spPr>
        <p:txBody>
          <a:bodyPr/>
          <a:lstStyle/>
          <a:p>
            <a:pPr marL="0" lvl="2" indent="0">
              <a:buNone/>
            </a:pPr>
            <a:r>
              <a:rPr lang="en-US" sz="1800" dirty="0" smtClean="0"/>
              <a:t>  Sewer Enterprise Budget</a:t>
            </a:r>
            <a:r>
              <a:rPr lang="en-US" sz="1200" dirty="0" smtClean="0"/>
              <a:t>	</a:t>
            </a:r>
            <a:r>
              <a:rPr lang="en-US" sz="1200" dirty="0"/>
              <a:t>	</a:t>
            </a:r>
            <a:endParaRPr lang="en-US" sz="1200" dirty="0" smtClean="0"/>
          </a:p>
          <a:p>
            <a:pPr marL="404813" lvl="2">
              <a:spcBef>
                <a:spcPts val="0"/>
              </a:spcBef>
              <a:buNone/>
              <a:tabLst>
                <a:tab pos="4060825" algn="r"/>
                <a:tab pos="5949950" algn="r"/>
                <a:tab pos="7315200" algn="r"/>
              </a:tabLst>
            </a:pPr>
            <a:r>
              <a:rPr lang="en-US" sz="1200" dirty="0" smtClean="0"/>
              <a:t>		</a:t>
            </a:r>
          </a:p>
          <a:p>
            <a:pPr marL="404813" lvl="2">
              <a:spcBef>
                <a:spcPts val="0"/>
              </a:spcBef>
              <a:buNone/>
              <a:tabLst>
                <a:tab pos="4060825" algn="r"/>
                <a:tab pos="5949950" algn="r"/>
                <a:tab pos="7315200" algn="r"/>
              </a:tabLst>
            </a:pPr>
            <a:endParaRPr lang="en-US" sz="1200" u="sng" dirty="0"/>
          </a:p>
          <a:p>
            <a:pPr marL="404813" lvl="2">
              <a:spcBef>
                <a:spcPts val="0"/>
              </a:spcBef>
              <a:buNone/>
              <a:tabLst>
                <a:tab pos="4060825" algn="r"/>
                <a:tab pos="5949950" algn="r"/>
                <a:tab pos="7315200" algn="r"/>
              </a:tabLst>
            </a:pPr>
            <a:endParaRPr lang="en-US" sz="1200" u="sng" dirty="0" smtClean="0"/>
          </a:p>
          <a:p>
            <a:pPr marL="404813" lvl="2">
              <a:spcBef>
                <a:spcPts val="0"/>
              </a:spcBef>
              <a:buNone/>
              <a:tabLst>
                <a:tab pos="4060825" algn="r"/>
                <a:tab pos="5949950" algn="r"/>
                <a:tab pos="7315200" algn="r"/>
              </a:tabLst>
            </a:pPr>
            <a:endParaRPr lang="en-US" sz="1200" u="sng" dirty="0"/>
          </a:p>
          <a:p>
            <a:pPr marL="404813" lvl="2">
              <a:spcBef>
                <a:spcPts val="0"/>
              </a:spcBef>
              <a:buNone/>
              <a:tabLst>
                <a:tab pos="4060825" algn="r"/>
                <a:tab pos="5949950" algn="r"/>
                <a:tab pos="7315200" algn="r"/>
              </a:tabLst>
            </a:pPr>
            <a:endParaRPr lang="en-US" sz="1200" u="sng" dirty="0" smtClean="0"/>
          </a:p>
          <a:p>
            <a:pPr marL="404813" lvl="2">
              <a:spcBef>
                <a:spcPts val="0"/>
              </a:spcBef>
              <a:buNone/>
              <a:tabLst>
                <a:tab pos="4060825" algn="r"/>
                <a:tab pos="5949950" algn="r"/>
                <a:tab pos="7315200" algn="r"/>
              </a:tabLst>
            </a:pPr>
            <a:endParaRPr lang="en-US" sz="1200" u="sng" dirty="0"/>
          </a:p>
          <a:p>
            <a:pPr marL="404813" lvl="2">
              <a:spcBef>
                <a:spcPts val="0"/>
              </a:spcBef>
              <a:buNone/>
              <a:tabLst>
                <a:tab pos="4060825" algn="r"/>
                <a:tab pos="5949950" algn="r"/>
                <a:tab pos="7315200" algn="r"/>
              </a:tabLst>
            </a:pPr>
            <a:endParaRPr lang="en-US" sz="1200" u="sng" dirty="0" smtClean="0"/>
          </a:p>
          <a:p>
            <a:pPr marL="404813" lvl="2">
              <a:spcBef>
                <a:spcPts val="0"/>
              </a:spcBef>
              <a:buNone/>
              <a:tabLst>
                <a:tab pos="4060825" algn="r"/>
                <a:tab pos="5949950" algn="r"/>
                <a:tab pos="7315200" algn="r"/>
              </a:tabLst>
            </a:pPr>
            <a:endParaRPr lang="en-US" sz="1200" u="sng" dirty="0"/>
          </a:p>
          <a:p>
            <a:pPr marL="404813" lvl="2">
              <a:spcBef>
                <a:spcPts val="0"/>
              </a:spcBef>
              <a:buNone/>
              <a:tabLst>
                <a:tab pos="4060825" algn="r"/>
                <a:tab pos="5949950" algn="r"/>
                <a:tab pos="7315200" algn="r"/>
              </a:tabLst>
            </a:pPr>
            <a:endParaRPr lang="en-US" sz="1200" u="sng" dirty="0" smtClean="0"/>
          </a:p>
          <a:p>
            <a:pPr marL="404813" lvl="2">
              <a:spcBef>
                <a:spcPts val="0"/>
              </a:spcBef>
              <a:buNone/>
              <a:tabLst>
                <a:tab pos="4060825" algn="r"/>
                <a:tab pos="5949950" algn="r"/>
                <a:tab pos="7315200" algn="r"/>
              </a:tabLst>
            </a:pPr>
            <a:endParaRPr lang="en-US" sz="1200" u="sng" dirty="0"/>
          </a:p>
          <a:p>
            <a:pPr marL="404813" lvl="2">
              <a:spcBef>
                <a:spcPts val="0"/>
              </a:spcBef>
              <a:buNone/>
              <a:tabLst>
                <a:tab pos="4060825" algn="r"/>
                <a:tab pos="5949950" algn="r"/>
                <a:tab pos="7315200" algn="r"/>
              </a:tabLst>
            </a:pPr>
            <a:endParaRPr lang="en-US" sz="1200" u="sng" dirty="0" smtClean="0"/>
          </a:p>
          <a:p>
            <a:pPr marL="404813" lvl="2">
              <a:spcBef>
                <a:spcPts val="0"/>
              </a:spcBef>
              <a:buNone/>
              <a:tabLst>
                <a:tab pos="4060825" algn="r"/>
                <a:tab pos="5949950" algn="r"/>
                <a:tab pos="7315200" algn="r"/>
              </a:tabLst>
            </a:pPr>
            <a:endParaRPr lang="en-US" sz="1600" u="sng" dirty="0" smtClean="0"/>
          </a:p>
          <a:p>
            <a:pPr marL="404813" lvl="2">
              <a:spcBef>
                <a:spcPts val="0"/>
              </a:spcBef>
              <a:buNone/>
              <a:tabLst>
                <a:tab pos="4060825" algn="r"/>
                <a:tab pos="5949950" algn="r"/>
                <a:tab pos="7315200" algn="r"/>
              </a:tabLst>
            </a:pPr>
            <a:endParaRPr lang="en-US" sz="1200" u="sng" dirty="0" smtClean="0"/>
          </a:p>
          <a:p>
            <a:pPr marL="404813" lvl="2">
              <a:spcBef>
                <a:spcPts val="0"/>
              </a:spcBef>
              <a:buNone/>
              <a:tabLst>
                <a:tab pos="4060825" algn="r"/>
                <a:tab pos="5949950" algn="r"/>
                <a:tab pos="7315200" algn="r"/>
              </a:tabLst>
            </a:pPr>
            <a:endParaRPr lang="en-US" sz="1200" u="sng" dirty="0" smtClean="0"/>
          </a:p>
          <a:p>
            <a:pPr marL="404813" lvl="2">
              <a:spcBef>
                <a:spcPts val="0"/>
              </a:spcBef>
              <a:buNone/>
              <a:tabLst>
                <a:tab pos="4060825" algn="r"/>
                <a:tab pos="5949950" algn="r"/>
                <a:tab pos="7315200" algn="r"/>
              </a:tabLst>
            </a:pPr>
            <a:r>
              <a:rPr lang="en-US" sz="1200" u="sng" dirty="0" smtClean="0"/>
              <a:t>Major </a:t>
            </a:r>
            <a:r>
              <a:rPr lang="en-US" sz="1200" u="sng" dirty="0"/>
              <a:t>Budget Changes</a:t>
            </a:r>
            <a:r>
              <a:rPr lang="en-US" sz="1200" dirty="0"/>
              <a:t>: </a:t>
            </a:r>
            <a:endParaRPr lang="en-US" sz="1200" dirty="0" smtClean="0"/>
          </a:p>
          <a:p>
            <a:pPr marL="168275" lvl="2" indent="7938">
              <a:spcBef>
                <a:spcPts val="0"/>
              </a:spcBef>
              <a:buNone/>
              <a:tabLst>
                <a:tab pos="4060825" algn="r"/>
                <a:tab pos="5949950" algn="r"/>
                <a:tab pos="7315200" algn="r"/>
              </a:tabLst>
            </a:pPr>
            <a:r>
              <a:rPr lang="en-US" sz="1200" b="1" dirty="0" smtClean="0"/>
              <a:t>Salaries:  </a:t>
            </a:r>
            <a:r>
              <a:rPr lang="en-US" sz="1200" dirty="0" smtClean="0"/>
              <a:t>Salary </a:t>
            </a:r>
            <a:r>
              <a:rPr lang="en-US" sz="1200" dirty="0"/>
              <a:t>increases include, step increases and longevity changes. Terminal Leave increased </a:t>
            </a:r>
            <a:r>
              <a:rPr lang="en-US" sz="1200" dirty="0" smtClean="0"/>
              <a:t>34,478 </a:t>
            </a:r>
            <a:r>
              <a:rPr lang="en-US" sz="1200" dirty="0"/>
              <a:t>due to </a:t>
            </a:r>
            <a:r>
              <a:rPr lang="en-US" sz="1200" dirty="0" smtClean="0"/>
              <a:t>employee retirement.</a:t>
            </a:r>
          </a:p>
          <a:p>
            <a:pPr marL="171450" lvl="2" indent="0">
              <a:buNone/>
            </a:pPr>
            <a:r>
              <a:rPr lang="en-US" sz="1200" b="1" dirty="0" smtClean="0"/>
              <a:t>Operating: </a:t>
            </a:r>
            <a:r>
              <a:rPr lang="en-US" sz="1200" dirty="0" smtClean="0"/>
              <a:t>Operating Expense increased 17,956: </a:t>
            </a:r>
            <a:r>
              <a:rPr lang="en-US" sz="1200" u="sng" dirty="0" smtClean="0"/>
              <a:t>Utilities</a:t>
            </a:r>
            <a:r>
              <a:rPr lang="en-US" sz="1200" dirty="0" smtClean="0"/>
              <a:t> which increased 2,700 includes gas for nine (9) generators and for electricity for the 48 pump stations based </a:t>
            </a:r>
            <a:r>
              <a:rPr lang="en-US" sz="1200" dirty="0"/>
              <a:t>upon historic and projected </a:t>
            </a:r>
            <a:r>
              <a:rPr lang="en-US" sz="1200" dirty="0" smtClean="0"/>
              <a:t>usage</a:t>
            </a:r>
            <a:r>
              <a:rPr lang="en-US" sz="1200" dirty="0"/>
              <a:t>; </a:t>
            </a:r>
            <a:r>
              <a:rPr lang="en-US" sz="1200" dirty="0" smtClean="0"/>
              <a:t>Repairs and Maintenance increased 6,560 </a:t>
            </a:r>
            <a:r>
              <a:rPr lang="en-US" sz="1200" dirty="0"/>
              <a:t>based upon cost of supplies </a:t>
            </a:r>
            <a:r>
              <a:rPr lang="en-US" sz="1200" u="sng" dirty="0" smtClean="0"/>
              <a:t>Leases and Contracts </a:t>
            </a:r>
            <a:r>
              <a:rPr lang="en-US" sz="1200" dirty="0" smtClean="0"/>
              <a:t>increased 5,900 due to the purchase of Asset Management Software.  </a:t>
            </a:r>
            <a:r>
              <a:rPr lang="en-US" sz="1200" u="sng" dirty="0" smtClean="0"/>
              <a:t>Lowell Sewer</a:t>
            </a:r>
            <a:r>
              <a:rPr lang="en-US" sz="1200" dirty="0" smtClean="0"/>
              <a:t> is increased 63,000 since </a:t>
            </a:r>
            <a:r>
              <a:rPr lang="en-US" sz="1200" dirty="0"/>
              <a:t>the allocable costs that Lowell uses to assess Tewksbury is estimated to be </a:t>
            </a:r>
            <a:r>
              <a:rPr lang="en-US" sz="1200" dirty="0" smtClean="0"/>
              <a:t>higher </a:t>
            </a:r>
            <a:r>
              <a:rPr lang="en-US" sz="1200" dirty="0"/>
              <a:t>than </a:t>
            </a:r>
            <a:r>
              <a:rPr lang="en-US" sz="1200" dirty="0" smtClean="0"/>
              <a:t>FY20.  </a:t>
            </a:r>
            <a:r>
              <a:rPr lang="en-US" sz="1200" u="sng" dirty="0" smtClean="0"/>
              <a:t>Debt </a:t>
            </a:r>
            <a:r>
              <a:rPr lang="en-US" sz="1200" u="sng" dirty="0"/>
              <a:t>Service</a:t>
            </a:r>
            <a:r>
              <a:rPr lang="en-US" sz="1200" dirty="0"/>
              <a:t> has </a:t>
            </a:r>
            <a:r>
              <a:rPr lang="en-US" sz="1200" dirty="0" smtClean="0"/>
              <a:t>increased 4,849.</a:t>
            </a:r>
          </a:p>
          <a:p>
            <a:pPr marL="171450" lvl="2" indent="0">
              <a:buNone/>
            </a:pPr>
            <a:r>
              <a:rPr lang="en-US" sz="1200" b="1" dirty="0" smtClean="0"/>
              <a:t>Capital </a:t>
            </a:r>
            <a:r>
              <a:rPr lang="en-US" sz="1200" b="1" dirty="0"/>
              <a:t>Outlay: </a:t>
            </a:r>
            <a:r>
              <a:rPr lang="en-US" sz="1200" dirty="0"/>
              <a:t>No </a:t>
            </a:r>
            <a:r>
              <a:rPr lang="en-US" sz="1200" dirty="0" smtClean="0"/>
              <a:t>change</a:t>
            </a:r>
          </a:p>
          <a:p>
            <a:pPr marL="171450" lvl="2" indent="0">
              <a:buNone/>
            </a:pPr>
            <a:r>
              <a:rPr lang="en-US" sz="1200" b="1" dirty="0" smtClean="0"/>
              <a:t>Indirect Expenses:</a:t>
            </a:r>
            <a:r>
              <a:rPr lang="en-US" sz="1200" dirty="0" smtClean="0"/>
              <a:t>  Allocations increased 21,146 </a:t>
            </a:r>
            <a:r>
              <a:rPr lang="en-US" sz="1200" dirty="0"/>
              <a:t>proportionally with the increases in related operating budgets</a:t>
            </a:r>
            <a:r>
              <a:rPr lang="en-US" sz="1200" dirty="0" smtClean="0"/>
              <a:t>..</a:t>
            </a:r>
            <a:endParaRPr lang="en-US" sz="1200" dirty="0"/>
          </a:p>
          <a:p>
            <a:pPr marL="171450" lvl="2" indent="0">
              <a:buNone/>
            </a:pPr>
            <a:endParaRPr lang="en-US" sz="1200" dirty="0"/>
          </a:p>
          <a:p>
            <a:pPr marL="171450" lvl="2" indent="0">
              <a:buNone/>
            </a:pPr>
            <a:r>
              <a:rPr lang="en-US" sz="1200" dirty="0"/>
              <a:t>	</a:t>
            </a:r>
          </a:p>
          <a:p>
            <a:pPr marL="171450" lvl="2" indent="0">
              <a:buNone/>
            </a:pPr>
            <a:endParaRPr lang="en-US" sz="1400" dirty="0" smtClean="0"/>
          </a:p>
        </p:txBody>
      </p:sp>
      <p:pic>
        <p:nvPicPr>
          <p:cNvPr id="20483" name="Picture 8"/>
          <p:cNvPicPr>
            <a:picLocks noChangeAspect="1" noChangeArrowheads="1"/>
          </p:cNvPicPr>
          <p:nvPr/>
        </p:nvPicPr>
        <p:blipFill>
          <a:blip r:embed="rId3" cstate="print"/>
          <a:srcRect/>
          <a:stretch>
            <a:fillRect/>
          </a:stretch>
        </p:blipFill>
        <p:spPr bwMode="auto">
          <a:xfrm>
            <a:off x="7131990" y="152400"/>
            <a:ext cx="1357313" cy="1067091"/>
          </a:xfrm>
          <a:prstGeom prst="rect">
            <a:avLst/>
          </a:prstGeom>
          <a:noFill/>
          <a:ln w="9525">
            <a:noFill/>
            <a:miter lim="800000"/>
            <a:headEnd/>
            <a:tailEnd/>
          </a:ln>
        </p:spPr>
      </p:pic>
      <p:pic>
        <p:nvPicPr>
          <p:cNvPr id="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1295401"/>
            <a:ext cx="7589837" cy="23621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2022186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a:xfrm>
            <a:off x="457200" y="274638"/>
            <a:ext cx="7010400" cy="792162"/>
          </a:xfrm>
        </p:spPr>
        <p:txBody>
          <a:bodyPr/>
          <a:lstStyle/>
          <a:p>
            <a:r>
              <a:rPr lang="en-US" sz="3600" dirty="0" smtClean="0">
                <a:solidFill>
                  <a:schemeClr val="tx1"/>
                </a:solidFill>
              </a:rPr>
              <a:t/>
            </a:r>
            <a:br>
              <a:rPr lang="en-US" sz="3600" dirty="0" smtClean="0">
                <a:solidFill>
                  <a:schemeClr val="tx1"/>
                </a:solidFill>
              </a:rPr>
            </a:br>
            <a:r>
              <a:rPr lang="en-US" sz="3600" dirty="0" smtClean="0">
                <a:solidFill>
                  <a:schemeClr val="tx1"/>
                </a:solidFill>
              </a:rPr>
              <a:t/>
            </a:r>
            <a:br>
              <a:rPr lang="en-US" sz="3600" dirty="0" smtClean="0">
                <a:solidFill>
                  <a:schemeClr val="tx1"/>
                </a:solidFill>
              </a:rPr>
            </a:br>
            <a:r>
              <a:rPr lang="en-US" sz="3600" dirty="0">
                <a:solidFill>
                  <a:schemeClr val="tx1"/>
                </a:solidFill>
              </a:rPr>
              <a:t/>
            </a:r>
            <a:br>
              <a:rPr lang="en-US" sz="3600" dirty="0">
                <a:solidFill>
                  <a:schemeClr val="tx1"/>
                </a:solidFill>
              </a:rPr>
            </a:br>
            <a:r>
              <a:rPr lang="en-US" sz="3600" dirty="0" smtClean="0">
                <a:solidFill>
                  <a:schemeClr val="tx1"/>
                </a:solidFill>
              </a:rPr>
              <a:t/>
            </a:r>
            <a:br>
              <a:rPr lang="en-US" sz="3600" dirty="0" smtClean="0">
                <a:solidFill>
                  <a:schemeClr val="tx1"/>
                </a:solidFill>
              </a:rPr>
            </a:br>
            <a:r>
              <a:rPr lang="en-US" sz="3600" dirty="0">
                <a:solidFill>
                  <a:schemeClr val="tx1"/>
                </a:solidFill>
              </a:rPr>
              <a:t/>
            </a:r>
            <a:br>
              <a:rPr lang="en-US" sz="3600" dirty="0">
                <a:solidFill>
                  <a:schemeClr val="tx1"/>
                </a:solidFill>
              </a:rPr>
            </a:br>
            <a:r>
              <a:rPr lang="en-US" sz="3600" dirty="0" smtClean="0">
                <a:solidFill>
                  <a:schemeClr val="tx1"/>
                </a:solidFill>
              </a:rPr>
              <a:t/>
            </a:r>
            <a:br>
              <a:rPr lang="en-US" sz="3600" dirty="0" smtClean="0">
                <a:solidFill>
                  <a:schemeClr val="tx1"/>
                </a:solidFill>
              </a:rPr>
            </a:br>
            <a:r>
              <a:rPr lang="en-US" sz="3600" dirty="0">
                <a:solidFill>
                  <a:schemeClr val="tx1"/>
                </a:solidFill>
              </a:rPr>
              <a:t/>
            </a:r>
            <a:br>
              <a:rPr lang="en-US" sz="3600" dirty="0">
                <a:solidFill>
                  <a:schemeClr val="tx1"/>
                </a:solidFill>
              </a:rPr>
            </a:br>
            <a:r>
              <a:rPr lang="en-US" sz="3600" dirty="0" smtClean="0">
                <a:solidFill>
                  <a:schemeClr val="tx1"/>
                </a:solidFill>
              </a:rPr>
              <a:t/>
            </a:r>
            <a:br>
              <a:rPr lang="en-US" sz="3600" dirty="0" smtClean="0">
                <a:solidFill>
                  <a:schemeClr val="tx1"/>
                </a:solidFill>
              </a:rPr>
            </a:br>
            <a:r>
              <a:rPr lang="en-US" sz="2400" u="sng" dirty="0">
                <a:solidFill>
                  <a:srgbClr val="FF0000"/>
                </a:solidFill>
              </a:rPr>
              <a:t>Sewer Enterprise Fund </a:t>
            </a:r>
            <a:r>
              <a:rPr lang="en-US" sz="2400" u="sng" dirty="0" smtClean="0">
                <a:solidFill>
                  <a:srgbClr val="FF0000"/>
                </a:solidFill>
              </a:rPr>
              <a:t>Budget</a:t>
            </a:r>
          </a:p>
        </p:txBody>
      </p:sp>
      <p:sp>
        <p:nvSpPr>
          <p:cNvPr id="20482" name="Content Placeholder 2"/>
          <p:cNvSpPr>
            <a:spLocks noGrp="1"/>
          </p:cNvSpPr>
          <p:nvPr>
            <p:ph sz="quarter" idx="1"/>
          </p:nvPr>
        </p:nvSpPr>
        <p:spPr>
          <a:xfrm>
            <a:off x="449132" y="1143000"/>
            <a:ext cx="8229600" cy="5410200"/>
          </a:xfrm>
        </p:spPr>
        <p:txBody>
          <a:bodyPr/>
          <a:lstStyle/>
          <a:p>
            <a:pPr marL="344488" indent="-344488">
              <a:buClr>
                <a:schemeClr val="accent2"/>
              </a:buClr>
            </a:pPr>
            <a:r>
              <a:rPr lang="en-US" sz="1800" dirty="0"/>
              <a:t>Future Capital Improvements </a:t>
            </a:r>
            <a:r>
              <a:rPr lang="en-US" sz="2000" dirty="0"/>
              <a:t/>
            </a:r>
            <a:br>
              <a:rPr lang="en-US" sz="2000" dirty="0"/>
            </a:br>
            <a:r>
              <a:rPr lang="en-US" sz="1800" dirty="0"/>
              <a:t>Fiscal Year </a:t>
            </a:r>
            <a:r>
              <a:rPr lang="en-US" sz="1800" dirty="0" smtClean="0"/>
              <a:t>2022 </a:t>
            </a:r>
            <a:r>
              <a:rPr lang="en-US" sz="1800" dirty="0"/>
              <a:t>– Fiscal Year </a:t>
            </a:r>
            <a:r>
              <a:rPr lang="en-US" sz="1800" dirty="0" smtClean="0"/>
              <a:t>2026: </a:t>
            </a:r>
            <a:r>
              <a:rPr lang="en-US" sz="1800" b="1" dirty="0" smtClean="0"/>
              <a:t>3,000,500  </a:t>
            </a:r>
            <a:endParaRPr lang="en-US" sz="1800" b="1" dirty="0"/>
          </a:p>
          <a:p>
            <a:pPr marL="457200" lvl="2" indent="-285750"/>
            <a:r>
              <a:rPr lang="en-US" sz="1600" b="1" dirty="0" smtClean="0"/>
              <a:t>1,450,000 </a:t>
            </a:r>
            <a:r>
              <a:rPr lang="en-US" sz="1600" b="1" dirty="0"/>
              <a:t>- </a:t>
            </a:r>
            <a:r>
              <a:rPr lang="en-US" sz="1600" dirty="0"/>
              <a:t>Inflow and Infiltration I/I </a:t>
            </a:r>
            <a:r>
              <a:rPr lang="en-US" sz="1600" dirty="0" smtClean="0"/>
              <a:t>control</a:t>
            </a:r>
          </a:p>
          <a:p>
            <a:pPr marL="457200" lvl="2" indent="-285750"/>
            <a:r>
              <a:rPr lang="en-US" sz="1600" b="1" dirty="0" smtClean="0"/>
              <a:t>1,300,000 - </a:t>
            </a:r>
            <a:r>
              <a:rPr lang="en-US" sz="1600" dirty="0"/>
              <a:t>Sewer Pump Station Improvements</a:t>
            </a:r>
          </a:p>
          <a:p>
            <a:pPr marL="457200" lvl="2" indent="-285750"/>
            <a:r>
              <a:rPr lang="en-US" sz="1600" b="1" dirty="0" smtClean="0"/>
              <a:t>   250,500 </a:t>
            </a:r>
            <a:r>
              <a:rPr lang="en-US" sz="1600" b="1" dirty="0"/>
              <a:t>- </a:t>
            </a:r>
            <a:r>
              <a:rPr lang="en-US" sz="1600" dirty="0"/>
              <a:t>Fleet/Equipment Replacement </a:t>
            </a:r>
            <a:endParaRPr lang="en-US" sz="1600" dirty="0" smtClean="0"/>
          </a:p>
          <a:p>
            <a:pPr marL="171450" lvl="2" indent="0">
              <a:spcBef>
                <a:spcPts val="0"/>
              </a:spcBef>
              <a:buClr>
                <a:srgbClr val="C00000"/>
              </a:buClr>
              <a:buSzPct val="93000"/>
              <a:buNone/>
            </a:pPr>
            <a:endParaRPr lang="en-US" sz="2400" dirty="0"/>
          </a:p>
          <a:p>
            <a:pPr marL="342900" lvl="2" indent="-342900">
              <a:spcBef>
                <a:spcPts val="0"/>
              </a:spcBef>
              <a:buClr>
                <a:schemeClr val="accent2"/>
              </a:buClr>
            </a:pPr>
            <a:r>
              <a:rPr lang="en-US" sz="1800" dirty="0" smtClean="0"/>
              <a:t>Capital </a:t>
            </a:r>
            <a:r>
              <a:rPr lang="en-US" sz="1800" dirty="0"/>
              <a:t>Improvements Fiscal Year </a:t>
            </a:r>
            <a:r>
              <a:rPr lang="en-US" sz="1800" dirty="0" smtClean="0"/>
              <a:t>2022: </a:t>
            </a:r>
            <a:r>
              <a:rPr lang="en-US" sz="1800" b="1" dirty="0" smtClean="0"/>
              <a:t>447,500</a:t>
            </a:r>
            <a:r>
              <a:rPr lang="en-US" sz="1800" dirty="0" smtClean="0"/>
              <a:t>   </a:t>
            </a:r>
            <a:endParaRPr lang="en-US" sz="1800" dirty="0"/>
          </a:p>
          <a:p>
            <a:pPr marL="457200" lvl="2" indent="-285750"/>
            <a:r>
              <a:rPr lang="en-US" b="1" dirty="0" smtClean="0"/>
              <a:t>   </a:t>
            </a:r>
            <a:r>
              <a:rPr lang="en-US" sz="1600" b="1" dirty="0" smtClean="0"/>
              <a:t>50,000 </a:t>
            </a:r>
            <a:r>
              <a:rPr lang="en-US" sz="1600" b="1" dirty="0"/>
              <a:t>- </a:t>
            </a:r>
            <a:r>
              <a:rPr lang="en-US" sz="1600" dirty="0"/>
              <a:t>Inflow and Infiltration I/I </a:t>
            </a:r>
            <a:r>
              <a:rPr lang="en-US" sz="1600" dirty="0" smtClean="0"/>
              <a:t>control (Pulte Gift Account)</a:t>
            </a:r>
          </a:p>
          <a:p>
            <a:pPr marL="569913" lvl="2" indent="-401638"/>
            <a:r>
              <a:rPr lang="en-US" sz="1600" b="1" dirty="0" smtClean="0"/>
              <a:t>325,000 </a:t>
            </a:r>
            <a:r>
              <a:rPr lang="en-US" sz="1600" b="1" dirty="0"/>
              <a:t>- </a:t>
            </a:r>
            <a:r>
              <a:rPr lang="en-US" sz="1600" dirty="0"/>
              <a:t>Sewer Pump Station </a:t>
            </a:r>
            <a:r>
              <a:rPr lang="en-US" sz="1600" dirty="0" smtClean="0"/>
              <a:t>Improvements </a:t>
            </a:r>
            <a:r>
              <a:rPr lang="en-US" sz="1600" dirty="0"/>
              <a:t>(Pulte Gift Account)</a:t>
            </a:r>
          </a:p>
          <a:p>
            <a:pPr marL="457200" lvl="2" indent="-285750"/>
            <a:r>
              <a:rPr lang="en-US" sz="1600" b="1" dirty="0" smtClean="0"/>
              <a:t>    72,500 </a:t>
            </a:r>
            <a:r>
              <a:rPr lang="en-US" sz="1600" b="1" dirty="0"/>
              <a:t>– </a:t>
            </a:r>
            <a:r>
              <a:rPr lang="en-US" sz="1600" dirty="0" smtClean="0"/>
              <a:t>Fleet/Equipment Replacement (Sewer Retained Earnings)</a:t>
            </a:r>
          </a:p>
          <a:p>
            <a:pPr marL="319088" lvl="1" indent="0">
              <a:spcBef>
                <a:spcPts val="0"/>
              </a:spcBef>
              <a:buNone/>
            </a:pPr>
            <a:endParaRPr lang="en-US" sz="1600" dirty="0" smtClean="0"/>
          </a:p>
          <a:p>
            <a:pPr marL="0" lvl="1" indent="0">
              <a:spcBef>
                <a:spcPts val="0"/>
              </a:spcBef>
              <a:buNone/>
            </a:pPr>
            <a:r>
              <a:rPr lang="en-US" sz="1600" i="1" dirty="0" smtClean="0"/>
              <a:t>All Capital is Projected to be funded by the Pulte Gift Account and Sewer Retained Earnings.  </a:t>
            </a:r>
            <a:endParaRPr lang="en-US" sz="1600" i="1" dirty="0"/>
          </a:p>
          <a:p>
            <a:pPr marL="0" lvl="1" indent="0">
              <a:spcBef>
                <a:spcPts val="0"/>
              </a:spcBef>
              <a:buNone/>
            </a:pPr>
            <a:endParaRPr lang="en-US" sz="1600" i="1" dirty="0"/>
          </a:p>
          <a:p>
            <a:pPr marL="0" lvl="1" indent="0">
              <a:spcBef>
                <a:spcPts val="0"/>
              </a:spcBef>
              <a:buNone/>
            </a:pPr>
            <a:r>
              <a:rPr lang="en-US" sz="1600" i="1" dirty="0" smtClean="0"/>
              <a:t>Sewer Retained Earnings Balance is </a:t>
            </a:r>
            <a:r>
              <a:rPr lang="en-US" sz="1600" i="1" dirty="0"/>
              <a:t>6,269,819 </a:t>
            </a:r>
            <a:r>
              <a:rPr lang="en-US" sz="1600" i="1" dirty="0" smtClean="0"/>
              <a:t>and will be utilized over the next five years to implement Sewer Capital and offset Debt Service costs.</a:t>
            </a:r>
          </a:p>
          <a:p>
            <a:pPr marL="0" lvl="1" indent="0">
              <a:spcBef>
                <a:spcPts val="0"/>
              </a:spcBef>
              <a:buNone/>
            </a:pPr>
            <a:endParaRPr lang="en-US" sz="1600" i="1" dirty="0"/>
          </a:p>
          <a:p>
            <a:pPr marL="0" lvl="1" indent="0">
              <a:spcBef>
                <a:spcPts val="0"/>
              </a:spcBef>
              <a:buNone/>
            </a:pPr>
            <a:r>
              <a:rPr lang="en-US" sz="1600" i="1" dirty="0" smtClean="0"/>
              <a:t>Balance Pulte </a:t>
            </a:r>
            <a:r>
              <a:rPr lang="en-US" sz="1600" i="1" dirty="0"/>
              <a:t>Gift Account </a:t>
            </a:r>
            <a:r>
              <a:rPr lang="en-US" sz="1600" i="1" dirty="0" smtClean="0"/>
              <a:t>628,136</a:t>
            </a:r>
          </a:p>
          <a:p>
            <a:pPr marL="0" lvl="1" indent="0">
              <a:spcBef>
                <a:spcPts val="0"/>
              </a:spcBef>
              <a:buNone/>
            </a:pPr>
            <a:endParaRPr lang="en-US" sz="1600" i="1" dirty="0"/>
          </a:p>
          <a:p>
            <a:pPr marL="0" lvl="1" indent="0">
              <a:spcBef>
                <a:spcPts val="0"/>
              </a:spcBef>
              <a:buNone/>
            </a:pPr>
            <a:r>
              <a:rPr lang="en-US" sz="1600" i="1" dirty="0" smtClean="0"/>
              <a:t>Balance Sewer Stabilization Fund </a:t>
            </a:r>
            <a:r>
              <a:rPr lang="en-US" sz="1600" i="1" dirty="0"/>
              <a:t>3,989,627</a:t>
            </a:r>
            <a:endParaRPr lang="en-US" sz="1600" dirty="0"/>
          </a:p>
        </p:txBody>
      </p:sp>
      <p:pic>
        <p:nvPicPr>
          <p:cNvPr id="20483" name="Picture 8"/>
          <p:cNvPicPr>
            <a:picLocks noChangeAspect="1" noChangeArrowheads="1"/>
          </p:cNvPicPr>
          <p:nvPr/>
        </p:nvPicPr>
        <p:blipFill>
          <a:blip r:embed="rId3" cstate="print"/>
          <a:srcRect/>
          <a:stretch>
            <a:fillRect/>
          </a:stretch>
        </p:blipFill>
        <p:spPr bwMode="auto">
          <a:xfrm>
            <a:off x="7315199" y="76200"/>
            <a:ext cx="1357313" cy="1279525"/>
          </a:xfrm>
          <a:prstGeom prst="rect">
            <a:avLst/>
          </a:prstGeom>
          <a:noFill/>
          <a:ln w="9525">
            <a:noFill/>
            <a:miter lim="800000"/>
            <a:headEnd/>
            <a:tailEnd/>
          </a:ln>
        </p:spPr>
      </p:pic>
    </p:spTree>
    <p:extLst>
      <p:ext uri="{BB962C8B-B14F-4D97-AF65-F5344CB8AC3E}">
        <p14:creationId xmlns:p14="http://schemas.microsoft.com/office/powerpoint/2010/main" val="380644280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p:cNvSpPr>
            <a:spLocks noGrp="1"/>
          </p:cNvSpPr>
          <p:nvPr>
            <p:ph type="title"/>
          </p:nvPr>
        </p:nvSpPr>
        <p:spPr>
          <a:xfrm>
            <a:off x="457200" y="274638"/>
            <a:ext cx="7162800" cy="1143000"/>
          </a:xfrm>
        </p:spPr>
        <p:txBody>
          <a:bodyPr/>
          <a:lstStyle/>
          <a:p>
            <a:r>
              <a:rPr lang="en-US" sz="2400" u="sng" dirty="0">
                <a:solidFill>
                  <a:srgbClr val="FF0000"/>
                </a:solidFill>
              </a:rPr>
              <a:t>Sewer Enterprise Fund </a:t>
            </a:r>
            <a:r>
              <a:rPr lang="en-US" sz="2400" u="sng" dirty="0" smtClean="0">
                <a:solidFill>
                  <a:srgbClr val="FF0000"/>
                </a:solidFill>
              </a:rPr>
              <a:t>Budget</a:t>
            </a:r>
          </a:p>
        </p:txBody>
      </p:sp>
      <p:sp>
        <p:nvSpPr>
          <p:cNvPr id="36866" name="Content Placeholder 2"/>
          <p:cNvSpPr>
            <a:spLocks noGrp="1"/>
          </p:cNvSpPr>
          <p:nvPr>
            <p:ph sz="quarter" idx="1"/>
          </p:nvPr>
        </p:nvSpPr>
        <p:spPr>
          <a:xfrm>
            <a:off x="914400" y="1447799"/>
            <a:ext cx="7772400" cy="5012821"/>
          </a:xfrm>
        </p:spPr>
        <p:txBody>
          <a:bodyPr/>
          <a:lstStyle/>
          <a:p>
            <a:pPr marL="0" indent="0" algn="ctr">
              <a:buNone/>
            </a:pPr>
            <a:r>
              <a:rPr lang="en-US" sz="1800" dirty="0" smtClean="0"/>
              <a:t>Debt Service as percent of Sewer Budget:</a:t>
            </a:r>
          </a:p>
          <a:p>
            <a:pPr marL="0" indent="0">
              <a:buNone/>
            </a:pPr>
            <a:r>
              <a:rPr lang="en-US" sz="1800" dirty="0"/>
              <a:t> </a:t>
            </a:r>
            <a:r>
              <a:rPr lang="en-US" sz="1800" dirty="0" smtClean="0"/>
              <a:t>       </a:t>
            </a:r>
            <a:r>
              <a:rPr lang="en-US" sz="1800" dirty="0"/>
              <a:t> </a:t>
            </a:r>
            <a:r>
              <a:rPr lang="en-US" sz="1800" dirty="0" smtClean="0"/>
              <a:t>     </a:t>
            </a:r>
            <a:endParaRPr lang="en-US" dirty="0" smtClean="0"/>
          </a:p>
          <a:p>
            <a:pPr lvl="1"/>
            <a:endParaRPr lang="en-US" sz="2000" dirty="0"/>
          </a:p>
          <a:p>
            <a:pPr lvl="1"/>
            <a:endParaRPr lang="en-US" dirty="0"/>
          </a:p>
          <a:p>
            <a:pPr lvl="1"/>
            <a:endParaRPr lang="en-US" i="1" dirty="0" smtClean="0"/>
          </a:p>
        </p:txBody>
      </p:sp>
      <p:pic>
        <p:nvPicPr>
          <p:cNvPr id="36867" name="Picture 8"/>
          <p:cNvPicPr>
            <a:picLocks noChangeAspect="1" noChangeArrowheads="1"/>
          </p:cNvPicPr>
          <p:nvPr/>
        </p:nvPicPr>
        <p:blipFill>
          <a:blip r:embed="rId3" cstate="print"/>
          <a:srcRect/>
          <a:stretch>
            <a:fillRect/>
          </a:stretch>
        </p:blipFill>
        <p:spPr bwMode="auto">
          <a:xfrm>
            <a:off x="7391400" y="228600"/>
            <a:ext cx="1357313" cy="1279525"/>
          </a:xfrm>
          <a:prstGeom prst="rect">
            <a:avLst/>
          </a:prstGeom>
          <a:noFill/>
          <a:ln w="9525">
            <a:noFill/>
            <a:miter lim="800000"/>
            <a:headEnd/>
            <a:tailEnd/>
          </a:ln>
        </p:spPr>
      </p:pic>
      <p:pic>
        <p:nvPicPr>
          <p:cNvPr id="4099"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1970088"/>
            <a:ext cx="5486400" cy="2917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9804476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a:xfrm>
            <a:off x="457200" y="274638"/>
            <a:ext cx="7162800" cy="1020762"/>
          </a:xfrm>
        </p:spPr>
        <p:txBody>
          <a:bodyPr/>
          <a:lstStyle/>
          <a:p>
            <a:r>
              <a:rPr lang="en-US" sz="3600" dirty="0" smtClean="0">
                <a:solidFill>
                  <a:schemeClr val="tx1"/>
                </a:solidFill>
              </a:rPr>
              <a:t/>
            </a:r>
            <a:br>
              <a:rPr lang="en-US" sz="3600" dirty="0" smtClean="0">
                <a:solidFill>
                  <a:schemeClr val="tx1"/>
                </a:solidFill>
              </a:rPr>
            </a:br>
            <a:r>
              <a:rPr lang="en-US" sz="3600" dirty="0" smtClean="0">
                <a:solidFill>
                  <a:schemeClr val="tx1"/>
                </a:solidFill>
              </a:rPr>
              <a:t/>
            </a:r>
            <a:br>
              <a:rPr lang="en-US" sz="3600" dirty="0" smtClean="0">
                <a:solidFill>
                  <a:schemeClr val="tx1"/>
                </a:solidFill>
              </a:rPr>
            </a:br>
            <a:r>
              <a:rPr lang="en-US" sz="3600" dirty="0">
                <a:solidFill>
                  <a:schemeClr val="tx1"/>
                </a:solidFill>
              </a:rPr>
              <a:t/>
            </a:r>
            <a:br>
              <a:rPr lang="en-US" sz="3600" dirty="0">
                <a:solidFill>
                  <a:schemeClr val="tx1"/>
                </a:solidFill>
              </a:rPr>
            </a:br>
            <a:r>
              <a:rPr lang="en-US" sz="3600" dirty="0" smtClean="0">
                <a:solidFill>
                  <a:schemeClr val="tx1"/>
                </a:solidFill>
              </a:rPr>
              <a:t/>
            </a:r>
            <a:br>
              <a:rPr lang="en-US" sz="3600" dirty="0" smtClean="0">
                <a:solidFill>
                  <a:schemeClr val="tx1"/>
                </a:solidFill>
              </a:rPr>
            </a:br>
            <a:r>
              <a:rPr lang="en-US" sz="3600" dirty="0">
                <a:solidFill>
                  <a:schemeClr val="tx1"/>
                </a:solidFill>
              </a:rPr>
              <a:t/>
            </a:r>
            <a:br>
              <a:rPr lang="en-US" sz="3600" dirty="0">
                <a:solidFill>
                  <a:schemeClr val="tx1"/>
                </a:solidFill>
              </a:rPr>
            </a:br>
            <a:r>
              <a:rPr lang="en-US" sz="3600" dirty="0" smtClean="0">
                <a:solidFill>
                  <a:schemeClr val="tx1"/>
                </a:solidFill>
              </a:rPr>
              <a:t/>
            </a:r>
            <a:br>
              <a:rPr lang="en-US" sz="3600" dirty="0" smtClean="0">
                <a:solidFill>
                  <a:schemeClr val="tx1"/>
                </a:solidFill>
              </a:rPr>
            </a:br>
            <a:r>
              <a:rPr lang="en-US" sz="3600" dirty="0">
                <a:solidFill>
                  <a:schemeClr val="tx1"/>
                </a:solidFill>
              </a:rPr>
              <a:t/>
            </a:r>
            <a:br>
              <a:rPr lang="en-US" sz="3600" dirty="0">
                <a:solidFill>
                  <a:schemeClr val="tx1"/>
                </a:solidFill>
              </a:rPr>
            </a:br>
            <a:r>
              <a:rPr lang="en-US" sz="3600" dirty="0" smtClean="0">
                <a:solidFill>
                  <a:schemeClr val="tx1"/>
                </a:solidFill>
              </a:rPr>
              <a:t/>
            </a:r>
            <a:br>
              <a:rPr lang="en-US" sz="3600" dirty="0" smtClean="0">
                <a:solidFill>
                  <a:schemeClr val="tx1"/>
                </a:solidFill>
              </a:rPr>
            </a:br>
            <a:r>
              <a:rPr lang="en-US" sz="2400" u="sng" dirty="0">
                <a:solidFill>
                  <a:srgbClr val="FF0000"/>
                </a:solidFill>
              </a:rPr>
              <a:t>Sewer Enterprise Fund </a:t>
            </a:r>
            <a:r>
              <a:rPr lang="en-US" sz="2400" u="sng" dirty="0" smtClean="0">
                <a:solidFill>
                  <a:srgbClr val="FF0000"/>
                </a:solidFill>
              </a:rPr>
              <a:t>Budget</a:t>
            </a:r>
          </a:p>
        </p:txBody>
      </p:sp>
      <p:sp>
        <p:nvSpPr>
          <p:cNvPr id="20482" name="Content Placeholder 2"/>
          <p:cNvSpPr>
            <a:spLocks noGrp="1"/>
          </p:cNvSpPr>
          <p:nvPr>
            <p:ph sz="quarter" idx="1"/>
          </p:nvPr>
        </p:nvSpPr>
        <p:spPr>
          <a:xfrm>
            <a:off x="586424" y="1526117"/>
            <a:ext cx="8229600" cy="4953000"/>
          </a:xfrm>
        </p:spPr>
        <p:txBody>
          <a:bodyPr/>
          <a:lstStyle/>
          <a:p>
            <a:pPr marL="0" indent="0">
              <a:spcBef>
                <a:spcPts val="0"/>
              </a:spcBef>
              <a:buNone/>
            </a:pPr>
            <a:r>
              <a:rPr lang="en-US" sz="1800" dirty="0"/>
              <a:t> </a:t>
            </a:r>
            <a:r>
              <a:rPr lang="en-US" sz="1800" dirty="0" smtClean="0"/>
              <a:t>Projected </a:t>
            </a:r>
            <a:r>
              <a:rPr lang="en-US" sz="1800" dirty="0"/>
              <a:t>Revenues</a:t>
            </a:r>
            <a:endParaRPr lang="en-US" sz="1800" dirty="0" smtClean="0"/>
          </a:p>
          <a:p>
            <a:pPr marL="0" lvl="2" indent="0" algn="ctr" defTabSz="973138">
              <a:spcBef>
                <a:spcPts val="575"/>
              </a:spcBef>
              <a:buClr>
                <a:schemeClr val="accent1"/>
              </a:buClr>
              <a:buNone/>
              <a:tabLst>
                <a:tab pos="4121150" algn="r"/>
                <a:tab pos="5949950" algn="r"/>
                <a:tab pos="7315200" algn="r"/>
              </a:tabLst>
            </a:pPr>
            <a:endParaRPr lang="en-US" sz="1800" dirty="0"/>
          </a:p>
          <a:p>
            <a:pPr marL="0" lvl="2" indent="0" defTabSz="973138">
              <a:spcBef>
                <a:spcPts val="575"/>
              </a:spcBef>
              <a:buClr>
                <a:schemeClr val="accent1"/>
              </a:buClr>
              <a:buNone/>
              <a:tabLst>
                <a:tab pos="4121150" algn="r"/>
                <a:tab pos="5949950" algn="r"/>
                <a:tab pos="7315200" algn="r"/>
              </a:tabLst>
            </a:pPr>
            <a:endParaRPr lang="en-US" sz="2400" dirty="0" smtClean="0"/>
          </a:p>
          <a:p>
            <a:pPr marL="0" lvl="2" indent="0" defTabSz="973138">
              <a:spcBef>
                <a:spcPts val="575"/>
              </a:spcBef>
              <a:buClr>
                <a:schemeClr val="accent1"/>
              </a:buClr>
              <a:buNone/>
              <a:tabLst>
                <a:tab pos="4121150" algn="r"/>
                <a:tab pos="5949950" algn="r"/>
                <a:tab pos="7315200" algn="r"/>
              </a:tabLst>
            </a:pPr>
            <a:endParaRPr lang="en-US" sz="2400" dirty="0"/>
          </a:p>
          <a:p>
            <a:pPr marL="0" lvl="2" indent="0" defTabSz="973138">
              <a:spcBef>
                <a:spcPts val="575"/>
              </a:spcBef>
              <a:buClr>
                <a:schemeClr val="accent1"/>
              </a:buClr>
              <a:buNone/>
              <a:tabLst>
                <a:tab pos="4121150" algn="r"/>
                <a:tab pos="5949950" algn="r"/>
                <a:tab pos="7315200" algn="r"/>
              </a:tabLst>
            </a:pPr>
            <a:endParaRPr lang="en-US" sz="2400" dirty="0" smtClean="0"/>
          </a:p>
          <a:p>
            <a:pPr marL="0" lvl="2" indent="0" defTabSz="973138">
              <a:spcBef>
                <a:spcPts val="575"/>
              </a:spcBef>
              <a:buClr>
                <a:schemeClr val="accent1"/>
              </a:buClr>
              <a:buNone/>
              <a:tabLst>
                <a:tab pos="4121150" algn="r"/>
                <a:tab pos="5949950" algn="r"/>
                <a:tab pos="7315200" algn="r"/>
              </a:tabLst>
            </a:pPr>
            <a:endParaRPr lang="en-US" sz="1600" i="1" dirty="0" smtClean="0"/>
          </a:p>
          <a:p>
            <a:pPr marL="0" lvl="2" indent="0" defTabSz="973138">
              <a:spcBef>
                <a:spcPts val="575"/>
              </a:spcBef>
              <a:buClr>
                <a:schemeClr val="accent1"/>
              </a:buClr>
              <a:buNone/>
              <a:tabLst>
                <a:tab pos="4121150" algn="r"/>
                <a:tab pos="5949950" algn="r"/>
                <a:tab pos="7315200" algn="r"/>
              </a:tabLst>
            </a:pPr>
            <a:endParaRPr lang="en-US" sz="1600" i="1" dirty="0"/>
          </a:p>
          <a:p>
            <a:pPr marL="0" lvl="2" indent="0" defTabSz="973138">
              <a:spcBef>
                <a:spcPts val="575"/>
              </a:spcBef>
              <a:buClr>
                <a:schemeClr val="accent1"/>
              </a:buClr>
              <a:buNone/>
              <a:tabLst>
                <a:tab pos="4121150" algn="r"/>
                <a:tab pos="5949950" algn="r"/>
                <a:tab pos="7315200" algn="r"/>
              </a:tabLst>
            </a:pPr>
            <a:r>
              <a:rPr lang="en-US" sz="1600" i="1" dirty="0" smtClean="0"/>
              <a:t>Footnote</a:t>
            </a:r>
            <a:r>
              <a:rPr lang="en-US" sz="1600" i="1" dirty="0"/>
              <a:t>: All Other Fees </a:t>
            </a:r>
            <a:r>
              <a:rPr lang="en-US" sz="1600" i="1" dirty="0" smtClean="0"/>
              <a:t>includes </a:t>
            </a:r>
            <a:r>
              <a:rPr lang="en-US" sz="1600" i="1" dirty="0"/>
              <a:t>Demand Fees and Application Fees.</a:t>
            </a:r>
          </a:p>
          <a:p>
            <a:pPr marL="0" lvl="2" indent="0" defTabSz="973138">
              <a:spcBef>
                <a:spcPts val="575"/>
              </a:spcBef>
              <a:buClr>
                <a:schemeClr val="accent1"/>
              </a:buClr>
              <a:buNone/>
              <a:tabLst>
                <a:tab pos="4121150" algn="r"/>
                <a:tab pos="5949950" algn="r"/>
                <a:tab pos="7315200" algn="r"/>
              </a:tabLst>
            </a:pPr>
            <a:endParaRPr lang="en-US" sz="1600" dirty="0" smtClean="0"/>
          </a:p>
          <a:p>
            <a:pPr marL="593725" lvl="2" indent="0">
              <a:buNone/>
            </a:pPr>
            <a:endParaRPr lang="en-US" sz="2400" dirty="0"/>
          </a:p>
          <a:p>
            <a:pPr lvl="2"/>
            <a:endParaRPr lang="en-US" sz="1600" dirty="0"/>
          </a:p>
        </p:txBody>
      </p:sp>
      <p:pic>
        <p:nvPicPr>
          <p:cNvPr id="20483" name="Picture 8"/>
          <p:cNvPicPr>
            <a:picLocks noChangeAspect="1" noChangeArrowheads="1"/>
          </p:cNvPicPr>
          <p:nvPr/>
        </p:nvPicPr>
        <p:blipFill>
          <a:blip r:embed="rId3" cstate="print"/>
          <a:srcRect/>
          <a:stretch>
            <a:fillRect/>
          </a:stretch>
        </p:blipFill>
        <p:spPr bwMode="auto">
          <a:xfrm>
            <a:off x="7428089" y="246592"/>
            <a:ext cx="1357313" cy="1279525"/>
          </a:xfrm>
          <a:prstGeom prst="rect">
            <a:avLst/>
          </a:prstGeom>
          <a:noFill/>
          <a:ln w="9525">
            <a:noFill/>
            <a:miter lim="800000"/>
            <a:headEnd/>
            <a:tailEnd/>
          </a:ln>
        </p:spPr>
      </p:pic>
      <p:pic>
        <p:nvPicPr>
          <p:cNvPr id="614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2057400"/>
            <a:ext cx="7589837"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302688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a:xfrm>
            <a:off x="153031" y="152400"/>
            <a:ext cx="8153400" cy="525462"/>
          </a:xfrm>
        </p:spPr>
        <p:txBody>
          <a:bodyPr/>
          <a:lstStyle/>
          <a:p>
            <a:r>
              <a:rPr lang="en-US" sz="2400" dirty="0" smtClean="0">
                <a:solidFill>
                  <a:srgbClr val="FF0000"/>
                </a:solidFill>
              </a:rPr>
              <a:t>Enterprise Budgets and CIP Meeting </a:t>
            </a:r>
          </a:p>
        </p:txBody>
      </p:sp>
      <p:sp>
        <p:nvSpPr>
          <p:cNvPr id="14338" name="Content Placeholder 2"/>
          <p:cNvSpPr>
            <a:spLocks noGrp="1"/>
          </p:cNvSpPr>
          <p:nvPr>
            <p:ph sz="quarter" idx="1"/>
          </p:nvPr>
        </p:nvSpPr>
        <p:spPr>
          <a:xfrm>
            <a:off x="304800" y="704298"/>
            <a:ext cx="8229600" cy="5925101"/>
          </a:xfrm>
        </p:spPr>
        <p:txBody>
          <a:bodyPr/>
          <a:lstStyle/>
          <a:p>
            <a:pPr marL="0" indent="0">
              <a:buNone/>
            </a:pPr>
            <a:r>
              <a:rPr lang="en-US" sz="1400" dirty="0" smtClean="0"/>
              <a:t>Definitions</a:t>
            </a:r>
          </a:p>
          <a:p>
            <a:r>
              <a:rPr lang="en-US" sz="1400" u="sng" dirty="0" smtClean="0"/>
              <a:t>Enterprise Fund</a:t>
            </a:r>
            <a:r>
              <a:rPr lang="en-US" sz="1400" dirty="0" smtClean="0"/>
              <a:t>:  </a:t>
            </a:r>
          </a:p>
          <a:p>
            <a:pPr lvl="1"/>
            <a:r>
              <a:rPr lang="en-US" sz="1400" dirty="0" smtClean="0"/>
              <a:t>An </a:t>
            </a:r>
            <a:r>
              <a:rPr lang="en-US" sz="1400" dirty="0"/>
              <a:t>enterprise fund, </a:t>
            </a:r>
            <a:r>
              <a:rPr lang="en-US" sz="1400" dirty="0" smtClean="0"/>
              <a:t>authorized by </a:t>
            </a:r>
            <a:r>
              <a:rPr lang="en-US" sz="1400" dirty="0"/>
              <a:t>MGL Ch. 44 §53F½, is a separate </a:t>
            </a:r>
            <a:r>
              <a:rPr lang="en-US" sz="1400" dirty="0" smtClean="0"/>
              <a:t>accounting and </a:t>
            </a:r>
            <a:r>
              <a:rPr lang="en-US" sz="1400" dirty="0"/>
              <a:t>financial reporting mechanism for </a:t>
            </a:r>
            <a:r>
              <a:rPr lang="en-US" sz="1400" dirty="0" smtClean="0"/>
              <a:t>municipal services </a:t>
            </a:r>
            <a:r>
              <a:rPr lang="en-US" sz="1400" dirty="0"/>
              <a:t>for which a fee is charged in exchange </a:t>
            </a:r>
            <a:r>
              <a:rPr lang="en-US" sz="1400" dirty="0" smtClean="0"/>
              <a:t>for goods </a:t>
            </a:r>
            <a:r>
              <a:rPr lang="en-US" sz="1400" dirty="0"/>
              <a:t>or services. </a:t>
            </a:r>
            <a:endParaRPr lang="en-US" sz="1400" dirty="0" smtClean="0"/>
          </a:p>
          <a:p>
            <a:pPr lvl="1"/>
            <a:r>
              <a:rPr lang="en-US" sz="1400" dirty="0" smtClean="0"/>
              <a:t>It </a:t>
            </a:r>
            <a:r>
              <a:rPr lang="en-US" sz="1400" dirty="0"/>
              <a:t>allows a community </a:t>
            </a:r>
            <a:r>
              <a:rPr lang="en-US" sz="1400" dirty="0" smtClean="0"/>
              <a:t>to demonstrate </a:t>
            </a:r>
            <a:r>
              <a:rPr lang="en-US" sz="1400" dirty="0"/>
              <a:t>to the public the portion of total </a:t>
            </a:r>
            <a:r>
              <a:rPr lang="en-US" sz="1400" dirty="0" smtClean="0"/>
              <a:t>costs of </a:t>
            </a:r>
            <a:r>
              <a:rPr lang="en-US" sz="1400" dirty="0"/>
              <a:t>a service that is recovered through user </a:t>
            </a:r>
            <a:r>
              <a:rPr lang="en-US" sz="1400" dirty="0" smtClean="0"/>
              <a:t>charges and </a:t>
            </a:r>
            <a:r>
              <a:rPr lang="en-US" sz="1400" dirty="0"/>
              <a:t>the portion that is subsidized by the tax levy, </a:t>
            </a:r>
            <a:r>
              <a:rPr lang="en-US" sz="1400" dirty="0" smtClean="0"/>
              <a:t>if any</a:t>
            </a:r>
            <a:r>
              <a:rPr lang="en-US" sz="1400" dirty="0"/>
              <a:t>. </a:t>
            </a:r>
            <a:endParaRPr lang="en-US" sz="1400" dirty="0" smtClean="0"/>
          </a:p>
          <a:p>
            <a:pPr lvl="1"/>
            <a:r>
              <a:rPr lang="en-US" sz="1400" dirty="0" smtClean="0"/>
              <a:t>With </a:t>
            </a:r>
            <a:r>
              <a:rPr lang="en-US" sz="1400" dirty="0"/>
              <a:t>an enterprise fund, all costs of </a:t>
            </a:r>
            <a:r>
              <a:rPr lang="en-US" sz="1400" dirty="0" smtClean="0"/>
              <a:t>service delivery-</a:t>
            </a:r>
            <a:r>
              <a:rPr lang="en-US" sz="1400" dirty="0"/>
              <a:t>-direct, indirect, and capital </a:t>
            </a:r>
            <a:r>
              <a:rPr lang="en-US" sz="1400" dirty="0" smtClean="0"/>
              <a:t>costs—are identified</a:t>
            </a:r>
            <a:r>
              <a:rPr lang="en-US" sz="1400" dirty="0"/>
              <a:t>. This allows the community to </a:t>
            </a:r>
            <a:r>
              <a:rPr lang="en-US" sz="1400" dirty="0" smtClean="0"/>
              <a:t>recover total </a:t>
            </a:r>
            <a:r>
              <a:rPr lang="en-US" sz="1400" dirty="0"/>
              <a:t>service costs through user fees if it chooses</a:t>
            </a:r>
            <a:r>
              <a:rPr lang="en-US" sz="1400" dirty="0" smtClean="0"/>
              <a:t>. </a:t>
            </a:r>
          </a:p>
          <a:p>
            <a:pPr lvl="1"/>
            <a:r>
              <a:rPr lang="en-US" sz="1400" dirty="0" smtClean="0"/>
              <a:t>Enterprise </a:t>
            </a:r>
            <a:r>
              <a:rPr lang="en-US" sz="1400" dirty="0"/>
              <a:t>accounting also enables communities </a:t>
            </a:r>
            <a:r>
              <a:rPr lang="en-US" sz="1400" dirty="0" smtClean="0"/>
              <a:t>to reserve </a:t>
            </a:r>
            <a:r>
              <a:rPr lang="en-US" sz="1400" dirty="0"/>
              <a:t>the "surplus" or net assets </a:t>
            </a:r>
            <a:r>
              <a:rPr lang="en-US" sz="1400" dirty="0" smtClean="0"/>
              <a:t>unrestricted generated </a:t>
            </a:r>
            <a:r>
              <a:rPr lang="en-US" sz="1400" dirty="0"/>
              <a:t>by the operation of the enterprise </a:t>
            </a:r>
            <a:r>
              <a:rPr lang="en-US" sz="1400" dirty="0" smtClean="0"/>
              <a:t>rather than </a:t>
            </a:r>
            <a:r>
              <a:rPr lang="en-US" sz="1400" dirty="0"/>
              <a:t>closing it out to the general fund at year-end</a:t>
            </a:r>
            <a:r>
              <a:rPr lang="en-US" sz="1400" dirty="0" smtClean="0"/>
              <a:t>. </a:t>
            </a:r>
          </a:p>
          <a:p>
            <a:pPr lvl="1"/>
            <a:r>
              <a:rPr lang="en-US" sz="1400" dirty="0" smtClean="0"/>
              <a:t>Services </a:t>
            </a:r>
            <a:r>
              <a:rPr lang="en-US" sz="1400" dirty="0"/>
              <a:t>that may be treated as enterprises include</a:t>
            </a:r>
            <a:r>
              <a:rPr lang="en-US" sz="1400" dirty="0" smtClean="0"/>
              <a:t>, but </a:t>
            </a:r>
            <a:r>
              <a:rPr lang="en-US" sz="1400" dirty="0"/>
              <a:t>are not limited to, water, sewer, hospital, </a:t>
            </a:r>
            <a:r>
              <a:rPr lang="en-US" sz="1400" dirty="0" smtClean="0"/>
              <a:t>and airport </a:t>
            </a:r>
            <a:r>
              <a:rPr lang="en-US" sz="1400" dirty="0"/>
              <a:t>services.</a:t>
            </a:r>
          </a:p>
          <a:p>
            <a:r>
              <a:rPr lang="en-US" sz="1400" u="sng" dirty="0"/>
              <a:t>Why Adopt an Enterprise Fund</a:t>
            </a:r>
            <a:r>
              <a:rPr lang="en-US" sz="1400" dirty="0" smtClean="0"/>
              <a:t>: </a:t>
            </a:r>
          </a:p>
          <a:p>
            <a:pPr lvl="1"/>
            <a:r>
              <a:rPr lang="en-US" sz="1400" dirty="0" smtClean="0"/>
              <a:t>Identifies </a:t>
            </a:r>
            <a:r>
              <a:rPr lang="en-US" sz="1400" dirty="0"/>
              <a:t>a total Service </a:t>
            </a:r>
            <a:r>
              <a:rPr lang="en-US" sz="1400" dirty="0" smtClean="0"/>
              <a:t>cost</a:t>
            </a:r>
          </a:p>
          <a:p>
            <a:pPr lvl="1"/>
            <a:r>
              <a:rPr lang="en-US" sz="1400" dirty="0" smtClean="0"/>
              <a:t>Those who use the service pay</a:t>
            </a:r>
            <a:endParaRPr lang="en-US" sz="1400" dirty="0"/>
          </a:p>
          <a:p>
            <a:pPr lvl="1"/>
            <a:r>
              <a:rPr lang="en-US" sz="1400" dirty="0"/>
              <a:t>Provides useful management information</a:t>
            </a:r>
          </a:p>
          <a:p>
            <a:pPr lvl="1"/>
            <a:r>
              <a:rPr lang="en-US" sz="1400" dirty="0"/>
              <a:t>Retains investment income and surplus within Fund</a:t>
            </a:r>
          </a:p>
          <a:p>
            <a:pPr lvl="1"/>
            <a:r>
              <a:rPr lang="en-US" sz="1400" dirty="0"/>
              <a:t>Prevents deficits from impacting General Fund</a:t>
            </a:r>
          </a:p>
          <a:p>
            <a:pPr lvl="1"/>
            <a:r>
              <a:rPr lang="en-US" sz="1400" dirty="0"/>
              <a:t>Maintains Department of Revenue oversight</a:t>
            </a:r>
          </a:p>
          <a:p>
            <a:pPr lvl="1"/>
            <a:r>
              <a:rPr lang="en-US" sz="1400" dirty="0"/>
              <a:t>Maintains Town Meeting oversight for budgeting</a:t>
            </a:r>
          </a:p>
          <a:p>
            <a:pPr eaLnBrk="1" hangingPunct="1"/>
            <a:r>
              <a:rPr lang="en-US" altLang="en-US" sz="1400" u="sng" dirty="0" smtClean="0"/>
              <a:t>Town Established </a:t>
            </a:r>
            <a:r>
              <a:rPr lang="en-US" altLang="en-US" sz="1400" u="sng" dirty="0"/>
              <a:t>Enterprise </a:t>
            </a:r>
            <a:r>
              <a:rPr lang="en-US" altLang="en-US" sz="1400" u="sng" dirty="0" smtClean="0"/>
              <a:t>Funds</a:t>
            </a:r>
            <a:r>
              <a:rPr lang="en-US" altLang="en-US" sz="1400" dirty="0" smtClean="0"/>
              <a:t>:</a:t>
            </a:r>
            <a:endParaRPr lang="en-US" altLang="en-US" sz="1400" dirty="0"/>
          </a:p>
          <a:p>
            <a:pPr lvl="1"/>
            <a:r>
              <a:rPr lang="en-US" altLang="en-US" sz="1400" dirty="0"/>
              <a:t>Sewer Enterprise Fund Adopted </a:t>
            </a:r>
            <a:r>
              <a:rPr lang="en-US" altLang="en-US" sz="1400" dirty="0" smtClean="0"/>
              <a:t>10/1/02, Water </a:t>
            </a:r>
            <a:r>
              <a:rPr lang="en-US" altLang="en-US" sz="1400" dirty="0"/>
              <a:t>Enterprise Fund Adopted </a:t>
            </a:r>
            <a:r>
              <a:rPr lang="en-US" altLang="en-US" sz="1400" dirty="0" smtClean="0"/>
              <a:t>5/2/05, </a:t>
            </a:r>
            <a:r>
              <a:rPr lang="en-US" altLang="en-US" sz="1400" dirty="0" err="1" smtClean="0"/>
              <a:t>Telemedia</a:t>
            </a:r>
            <a:r>
              <a:rPr lang="en-US" altLang="en-US" sz="1400" dirty="0" smtClean="0"/>
              <a:t> Enterprise </a:t>
            </a:r>
            <a:r>
              <a:rPr lang="en-US" altLang="en-US" sz="1400" dirty="0"/>
              <a:t>Fund Adopted </a:t>
            </a:r>
            <a:r>
              <a:rPr lang="en-US" altLang="en-US" sz="1400" dirty="0" smtClean="0"/>
              <a:t>5/2/16, Stormwater Enterprise Fund Adopted 10/1/19</a:t>
            </a:r>
            <a:endParaRPr lang="en-US" altLang="en-US" sz="1400" dirty="0"/>
          </a:p>
          <a:p>
            <a:pPr lvl="1" eaLnBrk="1" hangingPunct="1"/>
            <a:endParaRPr lang="en-US" altLang="en-US" sz="1600" dirty="0"/>
          </a:p>
          <a:p>
            <a:endParaRPr lang="en-US" sz="1600" dirty="0"/>
          </a:p>
          <a:p>
            <a:endParaRPr lang="en-US" sz="1600" dirty="0"/>
          </a:p>
        </p:txBody>
      </p:sp>
      <p:pic>
        <p:nvPicPr>
          <p:cNvPr id="14339" name="Picture 8"/>
          <p:cNvPicPr>
            <a:picLocks noChangeAspect="1" noChangeArrowheads="1"/>
          </p:cNvPicPr>
          <p:nvPr/>
        </p:nvPicPr>
        <p:blipFill>
          <a:blip r:embed="rId2" cstate="print"/>
          <a:srcRect/>
          <a:stretch>
            <a:fillRect/>
          </a:stretch>
        </p:blipFill>
        <p:spPr bwMode="auto">
          <a:xfrm>
            <a:off x="7086599" y="76200"/>
            <a:ext cx="1357313" cy="1203325"/>
          </a:xfrm>
          <a:prstGeom prst="rect">
            <a:avLst/>
          </a:prstGeom>
          <a:noFill/>
          <a:ln w="9525">
            <a:noFill/>
            <a:miter lim="800000"/>
            <a:headEnd/>
            <a:tailEnd/>
          </a:ln>
        </p:spPr>
      </p:pic>
    </p:spTree>
    <p:extLst>
      <p:ext uri="{BB962C8B-B14F-4D97-AF65-F5344CB8AC3E}">
        <p14:creationId xmlns:p14="http://schemas.microsoft.com/office/powerpoint/2010/main" val="9612983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a:xfrm>
            <a:off x="457200" y="274638"/>
            <a:ext cx="7086600" cy="1020762"/>
          </a:xfrm>
        </p:spPr>
        <p:txBody>
          <a:bodyPr/>
          <a:lstStyle/>
          <a:p>
            <a:r>
              <a:rPr lang="en-US" sz="3600" dirty="0" smtClean="0">
                <a:solidFill>
                  <a:schemeClr val="tx1"/>
                </a:solidFill>
              </a:rPr>
              <a:t/>
            </a:r>
            <a:br>
              <a:rPr lang="en-US" sz="3600" dirty="0" smtClean="0">
                <a:solidFill>
                  <a:schemeClr val="tx1"/>
                </a:solidFill>
              </a:rPr>
            </a:br>
            <a:r>
              <a:rPr lang="en-US" sz="3600" dirty="0" smtClean="0">
                <a:solidFill>
                  <a:schemeClr val="tx1"/>
                </a:solidFill>
              </a:rPr>
              <a:t/>
            </a:r>
            <a:br>
              <a:rPr lang="en-US" sz="3600" dirty="0" smtClean="0">
                <a:solidFill>
                  <a:schemeClr val="tx1"/>
                </a:solidFill>
              </a:rPr>
            </a:br>
            <a:r>
              <a:rPr lang="en-US" sz="3600" dirty="0">
                <a:solidFill>
                  <a:schemeClr val="tx1"/>
                </a:solidFill>
              </a:rPr>
              <a:t/>
            </a:r>
            <a:br>
              <a:rPr lang="en-US" sz="3600" dirty="0">
                <a:solidFill>
                  <a:schemeClr val="tx1"/>
                </a:solidFill>
              </a:rPr>
            </a:br>
            <a:r>
              <a:rPr lang="en-US" sz="3600" dirty="0" smtClean="0">
                <a:solidFill>
                  <a:schemeClr val="tx1"/>
                </a:solidFill>
              </a:rPr>
              <a:t/>
            </a:r>
            <a:br>
              <a:rPr lang="en-US" sz="3600" dirty="0" smtClean="0">
                <a:solidFill>
                  <a:schemeClr val="tx1"/>
                </a:solidFill>
              </a:rPr>
            </a:br>
            <a:r>
              <a:rPr lang="en-US" sz="3600" dirty="0">
                <a:solidFill>
                  <a:schemeClr val="tx1"/>
                </a:solidFill>
              </a:rPr>
              <a:t/>
            </a:r>
            <a:br>
              <a:rPr lang="en-US" sz="3600" dirty="0">
                <a:solidFill>
                  <a:schemeClr val="tx1"/>
                </a:solidFill>
              </a:rPr>
            </a:br>
            <a:r>
              <a:rPr lang="en-US" sz="3600" dirty="0" smtClean="0">
                <a:solidFill>
                  <a:schemeClr val="tx1"/>
                </a:solidFill>
              </a:rPr>
              <a:t/>
            </a:r>
            <a:br>
              <a:rPr lang="en-US" sz="3600" dirty="0" smtClean="0">
                <a:solidFill>
                  <a:schemeClr val="tx1"/>
                </a:solidFill>
              </a:rPr>
            </a:br>
            <a:r>
              <a:rPr lang="en-US" sz="3600" dirty="0">
                <a:solidFill>
                  <a:schemeClr val="tx1"/>
                </a:solidFill>
              </a:rPr>
              <a:t/>
            </a:r>
            <a:br>
              <a:rPr lang="en-US" sz="3600" dirty="0">
                <a:solidFill>
                  <a:schemeClr val="tx1"/>
                </a:solidFill>
              </a:rPr>
            </a:br>
            <a:r>
              <a:rPr lang="en-US" sz="3600" dirty="0" smtClean="0">
                <a:solidFill>
                  <a:schemeClr val="tx1"/>
                </a:solidFill>
              </a:rPr>
              <a:t/>
            </a:r>
            <a:br>
              <a:rPr lang="en-US" sz="3600" dirty="0" smtClean="0">
                <a:solidFill>
                  <a:schemeClr val="tx1"/>
                </a:solidFill>
              </a:rPr>
            </a:br>
            <a:r>
              <a:rPr lang="en-US" sz="2400" u="sng" dirty="0">
                <a:solidFill>
                  <a:srgbClr val="FF0000"/>
                </a:solidFill>
              </a:rPr>
              <a:t>Sewer Enterprise Fund </a:t>
            </a:r>
            <a:r>
              <a:rPr lang="en-US" sz="2400" u="sng" dirty="0" smtClean="0">
                <a:solidFill>
                  <a:srgbClr val="FF0000"/>
                </a:solidFill>
              </a:rPr>
              <a:t>Budget</a:t>
            </a:r>
          </a:p>
        </p:txBody>
      </p:sp>
      <p:sp>
        <p:nvSpPr>
          <p:cNvPr id="20482" name="Content Placeholder 2"/>
          <p:cNvSpPr>
            <a:spLocks noGrp="1"/>
          </p:cNvSpPr>
          <p:nvPr>
            <p:ph sz="quarter" idx="1"/>
          </p:nvPr>
        </p:nvSpPr>
        <p:spPr>
          <a:xfrm>
            <a:off x="533400" y="1219200"/>
            <a:ext cx="8229600" cy="5410200"/>
          </a:xfrm>
        </p:spPr>
        <p:txBody>
          <a:bodyPr/>
          <a:lstStyle/>
          <a:p>
            <a:pPr marL="0" indent="0">
              <a:buNone/>
            </a:pPr>
            <a:r>
              <a:rPr lang="en-US" sz="1800" dirty="0"/>
              <a:t>Sewer Budget/Revenue</a:t>
            </a:r>
            <a:r>
              <a:rPr lang="en-US" sz="1800" dirty="0" smtClean="0"/>
              <a:t>:</a:t>
            </a:r>
          </a:p>
          <a:p>
            <a:pPr lvl="1">
              <a:buNone/>
            </a:pPr>
            <a:r>
              <a:rPr lang="en-US" dirty="0" smtClean="0"/>
              <a:t>				</a:t>
            </a:r>
            <a:r>
              <a:rPr lang="en-US" sz="1600" dirty="0" smtClean="0"/>
              <a:t>    </a:t>
            </a:r>
            <a:r>
              <a:rPr lang="en-US" sz="1600" u="sng" dirty="0" smtClean="0"/>
              <a:t>Budget</a:t>
            </a:r>
            <a:r>
              <a:rPr lang="en-US" sz="1600" dirty="0" smtClean="0"/>
              <a:t>		  </a:t>
            </a:r>
            <a:r>
              <a:rPr lang="en-US" sz="1600" u="sng" dirty="0" smtClean="0"/>
              <a:t>Revenue</a:t>
            </a:r>
          </a:p>
          <a:p>
            <a:pPr lvl="1">
              <a:buNone/>
            </a:pPr>
            <a:r>
              <a:rPr lang="en-US" sz="1600" dirty="0" smtClean="0"/>
              <a:t>FY11</a:t>
            </a:r>
            <a:r>
              <a:rPr lang="en-US" sz="1600" dirty="0"/>
              <a:t>		</a:t>
            </a:r>
            <a:r>
              <a:rPr lang="en-US" sz="1600" dirty="0" smtClean="0"/>
              <a:t>	8,123,336</a:t>
            </a:r>
            <a:r>
              <a:rPr lang="en-US" sz="1600" dirty="0"/>
              <a:t>		</a:t>
            </a:r>
            <a:r>
              <a:rPr lang="en-US" sz="1600" dirty="0" smtClean="0"/>
              <a:t>8,808,391</a:t>
            </a:r>
          </a:p>
          <a:p>
            <a:pPr lvl="1">
              <a:buNone/>
            </a:pPr>
            <a:r>
              <a:rPr lang="en-US" sz="1600" dirty="0" smtClean="0"/>
              <a:t>FY12 			5,801,543  	8,197,199 </a:t>
            </a:r>
            <a:endParaRPr lang="en-US" sz="1600" dirty="0"/>
          </a:p>
          <a:p>
            <a:pPr lvl="1">
              <a:buNone/>
            </a:pPr>
            <a:r>
              <a:rPr lang="en-US" sz="1600" dirty="0" smtClean="0"/>
              <a:t>FY13 	</a:t>
            </a:r>
            <a:r>
              <a:rPr lang="en-US" sz="1600" dirty="0"/>
              <a:t>	</a:t>
            </a:r>
            <a:r>
              <a:rPr lang="en-US" sz="1600" dirty="0" smtClean="0"/>
              <a:t>	6,086,796  	6,760,895 </a:t>
            </a:r>
            <a:endParaRPr lang="en-US" sz="1600" dirty="0"/>
          </a:p>
          <a:p>
            <a:pPr lvl="1">
              <a:buNone/>
            </a:pPr>
            <a:r>
              <a:rPr lang="en-US" sz="1600" dirty="0" smtClean="0"/>
              <a:t>FY14 			6,103,578 		7,294,650 </a:t>
            </a:r>
            <a:endParaRPr lang="en-US" sz="1600" dirty="0"/>
          </a:p>
          <a:p>
            <a:pPr lvl="1">
              <a:buNone/>
            </a:pPr>
            <a:r>
              <a:rPr lang="en-US" sz="1600" dirty="0" smtClean="0"/>
              <a:t>FY15 	</a:t>
            </a:r>
            <a:r>
              <a:rPr lang="en-US" sz="1600" dirty="0"/>
              <a:t>	</a:t>
            </a:r>
            <a:r>
              <a:rPr lang="en-US" sz="1600" dirty="0" smtClean="0"/>
              <a:t>	5,541,476  </a:t>
            </a:r>
            <a:r>
              <a:rPr lang="en-US" sz="1600" dirty="0"/>
              <a:t>	</a:t>
            </a:r>
            <a:r>
              <a:rPr lang="en-US" sz="1600" dirty="0" smtClean="0"/>
              <a:t>6,921,874  </a:t>
            </a:r>
            <a:endParaRPr lang="en-US" sz="1600" dirty="0"/>
          </a:p>
          <a:p>
            <a:pPr lvl="1">
              <a:buNone/>
            </a:pPr>
            <a:r>
              <a:rPr lang="en-US" sz="1600" dirty="0" smtClean="0"/>
              <a:t>FY16 	</a:t>
            </a:r>
            <a:r>
              <a:rPr lang="en-US" sz="1600" dirty="0"/>
              <a:t>	</a:t>
            </a:r>
            <a:r>
              <a:rPr lang="en-US" sz="1600" dirty="0" smtClean="0"/>
              <a:t>	6,111,090		7,434,103 </a:t>
            </a:r>
          </a:p>
          <a:p>
            <a:pPr lvl="1">
              <a:buNone/>
            </a:pPr>
            <a:r>
              <a:rPr lang="en-US" sz="1600" dirty="0" smtClean="0"/>
              <a:t>FY17 </a:t>
            </a:r>
            <a:r>
              <a:rPr lang="en-US" sz="1600" dirty="0"/>
              <a:t>		</a:t>
            </a:r>
            <a:r>
              <a:rPr lang="en-US" sz="1600" dirty="0" smtClean="0"/>
              <a:t>	5,800,318  </a:t>
            </a:r>
            <a:r>
              <a:rPr lang="en-US" sz="1600" dirty="0"/>
              <a:t>	</a:t>
            </a:r>
            <a:r>
              <a:rPr lang="en-US" sz="1600" dirty="0" smtClean="0"/>
              <a:t>7,618,667 </a:t>
            </a:r>
          </a:p>
          <a:p>
            <a:pPr lvl="1">
              <a:buNone/>
            </a:pPr>
            <a:r>
              <a:rPr lang="en-US" sz="1600" dirty="0"/>
              <a:t>FY18 			</a:t>
            </a:r>
            <a:r>
              <a:rPr lang="en-US" sz="1600" dirty="0" smtClean="0"/>
              <a:t>5,240,451 </a:t>
            </a:r>
            <a:r>
              <a:rPr lang="en-US" sz="1600" dirty="0"/>
              <a:t>		</a:t>
            </a:r>
            <a:r>
              <a:rPr lang="en-US" sz="1600" dirty="0" smtClean="0"/>
              <a:t>7,106,197</a:t>
            </a:r>
            <a:endParaRPr lang="en-US" sz="1600" dirty="0"/>
          </a:p>
          <a:p>
            <a:pPr lvl="1">
              <a:buNone/>
            </a:pPr>
            <a:r>
              <a:rPr lang="en-US" sz="1600" dirty="0" smtClean="0"/>
              <a:t>FY19 			5,913,497 </a:t>
            </a:r>
            <a:r>
              <a:rPr lang="en-US" sz="1600" dirty="0"/>
              <a:t>		</a:t>
            </a:r>
            <a:r>
              <a:rPr lang="en-US" sz="1600" dirty="0" smtClean="0"/>
              <a:t>7,049,859</a:t>
            </a:r>
            <a:endParaRPr lang="en-US" sz="1600" dirty="0"/>
          </a:p>
          <a:p>
            <a:pPr lvl="1">
              <a:buNone/>
            </a:pPr>
            <a:r>
              <a:rPr lang="en-US" sz="1600" dirty="0" smtClean="0"/>
              <a:t>FY20 </a:t>
            </a:r>
            <a:r>
              <a:rPr lang="en-US" sz="1600" dirty="0"/>
              <a:t>		</a:t>
            </a:r>
            <a:r>
              <a:rPr lang="en-US" sz="1600" dirty="0" smtClean="0"/>
              <a:t>	6,703,563 </a:t>
            </a:r>
            <a:r>
              <a:rPr lang="en-US" sz="1600" dirty="0"/>
              <a:t>	 </a:t>
            </a:r>
            <a:r>
              <a:rPr lang="en-US" sz="1600" dirty="0" smtClean="0"/>
              <a:t>	7,729,660 </a:t>
            </a:r>
          </a:p>
          <a:p>
            <a:pPr lvl="1">
              <a:buNone/>
            </a:pPr>
            <a:r>
              <a:rPr lang="en-US" sz="1600" dirty="0" smtClean="0"/>
              <a:t>FY21 </a:t>
            </a:r>
            <a:r>
              <a:rPr lang="en-US" sz="1600" dirty="0"/>
              <a:t>(Projected)		</a:t>
            </a:r>
            <a:r>
              <a:rPr lang="en-US" sz="1600" dirty="0" smtClean="0"/>
              <a:t>6,623,932 </a:t>
            </a:r>
            <a:r>
              <a:rPr lang="en-US" sz="1600" dirty="0"/>
              <a:t>	 	</a:t>
            </a:r>
            <a:r>
              <a:rPr lang="en-US" sz="1600" dirty="0" smtClean="0"/>
              <a:t>6,643,875 </a:t>
            </a:r>
          </a:p>
          <a:p>
            <a:pPr lvl="1">
              <a:buNone/>
            </a:pPr>
            <a:r>
              <a:rPr lang="en-US" sz="1600" dirty="0" smtClean="0"/>
              <a:t>FY22 </a:t>
            </a:r>
            <a:r>
              <a:rPr lang="en-US" sz="1600" dirty="0"/>
              <a:t>(Projected)		</a:t>
            </a:r>
            <a:r>
              <a:rPr lang="en-US" sz="1600" dirty="0" smtClean="0"/>
              <a:t>6,757,181 </a:t>
            </a:r>
            <a:r>
              <a:rPr lang="en-US" sz="1600" dirty="0"/>
              <a:t>	 	</a:t>
            </a:r>
            <a:r>
              <a:rPr lang="en-US" sz="1600" dirty="0" smtClean="0"/>
              <a:t>6,810,992 </a:t>
            </a:r>
            <a:endParaRPr lang="en-US" sz="1600" dirty="0"/>
          </a:p>
          <a:p>
            <a:pPr lvl="1">
              <a:buNone/>
            </a:pPr>
            <a:r>
              <a:rPr lang="en-US" sz="1600" dirty="0" smtClean="0"/>
              <a:t> </a:t>
            </a:r>
            <a:endParaRPr lang="en-US" sz="1600" i="1" dirty="0" smtClean="0"/>
          </a:p>
          <a:p>
            <a:pPr marL="288925" lvl="1" indent="30163">
              <a:buNone/>
            </a:pPr>
            <a:r>
              <a:rPr lang="en-US" sz="1400" i="1" dirty="0" smtClean="0"/>
              <a:t>In FY11-1,437,375 was used from Sewer Retained Earnings to balance the budget. Sewer </a:t>
            </a:r>
            <a:r>
              <a:rPr lang="en-US" sz="1400" i="1" dirty="0"/>
              <a:t>Retained Earnings </a:t>
            </a:r>
            <a:r>
              <a:rPr lang="en-US" sz="1400" i="1" dirty="0" smtClean="0"/>
              <a:t>will </a:t>
            </a:r>
            <a:r>
              <a:rPr lang="en-US" sz="1400" i="1" dirty="0"/>
              <a:t>be utilized over the </a:t>
            </a:r>
            <a:r>
              <a:rPr lang="en-US" sz="1400" i="1" dirty="0" smtClean="0"/>
              <a:t>next six </a:t>
            </a:r>
            <a:r>
              <a:rPr lang="en-US" sz="1400" i="1" dirty="0"/>
              <a:t>years to </a:t>
            </a:r>
            <a:r>
              <a:rPr lang="en-US" sz="1400" i="1" dirty="0" smtClean="0"/>
              <a:t>offset </a:t>
            </a:r>
            <a:r>
              <a:rPr lang="en-US" sz="1400" i="1" dirty="0"/>
              <a:t>Debt </a:t>
            </a:r>
            <a:r>
              <a:rPr lang="en-US" sz="1400" i="1" dirty="0" smtClean="0"/>
              <a:t>Service. Previously in FY19 -253,244, FY20 -1,026,790, FY21-795,439  was used to offset Debt Service and in FY22-900,000 in retained earnings will be utilized.</a:t>
            </a:r>
            <a:endParaRPr lang="en-US" sz="1400" i="1" dirty="0"/>
          </a:p>
          <a:p>
            <a:pPr lvl="1">
              <a:buNone/>
            </a:pPr>
            <a:endParaRPr lang="en-US" sz="1600" i="1" dirty="0"/>
          </a:p>
          <a:p>
            <a:pPr lvl="1">
              <a:buNone/>
            </a:pPr>
            <a:r>
              <a:rPr lang="en-US" sz="1600" i="1" dirty="0"/>
              <a:t> </a:t>
            </a:r>
          </a:p>
          <a:p>
            <a:pPr lvl="1">
              <a:buNone/>
            </a:pPr>
            <a:r>
              <a:rPr lang="en-US" sz="1600" i="1" dirty="0"/>
              <a:t>	</a:t>
            </a:r>
          </a:p>
          <a:p>
            <a:pPr marL="0" indent="0">
              <a:buNone/>
            </a:pPr>
            <a:endParaRPr lang="en-US" sz="1600" b="1" dirty="0"/>
          </a:p>
          <a:p>
            <a:pPr marL="0" indent="0">
              <a:buNone/>
            </a:pPr>
            <a:r>
              <a:rPr lang="en-US" sz="1600" dirty="0"/>
              <a:t>	 </a:t>
            </a:r>
          </a:p>
          <a:p>
            <a:pPr marL="0" lvl="2" indent="0">
              <a:spcBef>
                <a:spcPts val="575"/>
              </a:spcBef>
              <a:buClr>
                <a:schemeClr val="accent1"/>
              </a:buClr>
              <a:buNone/>
            </a:pPr>
            <a:endParaRPr lang="en-US" sz="2400" dirty="0"/>
          </a:p>
          <a:p>
            <a:pPr lvl="2"/>
            <a:endParaRPr lang="en-US" sz="2400" dirty="0"/>
          </a:p>
          <a:p>
            <a:pPr lvl="2"/>
            <a:endParaRPr lang="en-US" sz="1600" dirty="0"/>
          </a:p>
        </p:txBody>
      </p:sp>
      <p:pic>
        <p:nvPicPr>
          <p:cNvPr id="20483" name="Picture 8"/>
          <p:cNvPicPr>
            <a:picLocks noChangeAspect="1" noChangeArrowheads="1"/>
          </p:cNvPicPr>
          <p:nvPr/>
        </p:nvPicPr>
        <p:blipFill>
          <a:blip r:embed="rId3" cstate="print"/>
          <a:srcRect/>
          <a:stretch>
            <a:fillRect/>
          </a:stretch>
        </p:blipFill>
        <p:spPr bwMode="auto">
          <a:xfrm>
            <a:off x="7391400" y="228600"/>
            <a:ext cx="1357313" cy="1279525"/>
          </a:xfrm>
          <a:prstGeom prst="rect">
            <a:avLst/>
          </a:prstGeom>
          <a:noFill/>
          <a:ln w="9525">
            <a:noFill/>
            <a:miter lim="800000"/>
            <a:headEnd/>
            <a:tailEnd/>
          </a:ln>
        </p:spPr>
      </p:pic>
    </p:spTree>
    <p:extLst>
      <p:ext uri="{BB962C8B-B14F-4D97-AF65-F5344CB8AC3E}">
        <p14:creationId xmlns:p14="http://schemas.microsoft.com/office/powerpoint/2010/main" val="380332973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457200" y="1506538"/>
            <a:ext cx="8229600" cy="1470025"/>
          </a:xfrm>
        </p:spPr>
        <p:txBody>
          <a:bodyPr>
            <a:normAutofit fontScale="90000"/>
          </a:bodyPr>
          <a:lstStyle/>
          <a:p>
            <a:pPr fontAlgn="auto">
              <a:spcAft>
                <a:spcPts val="0"/>
              </a:spcAft>
              <a:defRPr/>
            </a:pPr>
            <a:r>
              <a:rPr dirty="0" smtClean="0"/>
              <a:t/>
            </a:r>
            <a:br>
              <a:rPr dirty="0" smtClean="0"/>
            </a:br>
            <a:r>
              <a:rPr dirty="0" smtClean="0"/>
              <a:t>Sewer Rates</a:t>
            </a:r>
            <a:br>
              <a:rPr dirty="0" smtClean="0"/>
            </a:br>
            <a:endParaRPr dirty="0"/>
          </a:p>
        </p:txBody>
      </p:sp>
      <p:pic>
        <p:nvPicPr>
          <p:cNvPr id="19458" name="Picture 8"/>
          <p:cNvPicPr>
            <a:picLocks noChangeAspect="1" noChangeArrowheads="1"/>
          </p:cNvPicPr>
          <p:nvPr/>
        </p:nvPicPr>
        <p:blipFill>
          <a:blip r:embed="rId2" cstate="print"/>
          <a:srcRect/>
          <a:stretch>
            <a:fillRect/>
          </a:stretch>
        </p:blipFill>
        <p:spPr bwMode="auto">
          <a:xfrm>
            <a:off x="3886200" y="3657600"/>
            <a:ext cx="1357313" cy="1279525"/>
          </a:xfrm>
          <a:prstGeom prst="rect">
            <a:avLst/>
          </a:prstGeom>
          <a:noFill/>
          <a:ln w="9525">
            <a:noFill/>
            <a:miter lim="800000"/>
            <a:headEnd/>
            <a:tailEnd/>
          </a:ln>
        </p:spPr>
      </p:pic>
    </p:spTree>
    <p:extLst>
      <p:ext uri="{BB962C8B-B14F-4D97-AF65-F5344CB8AC3E}">
        <p14:creationId xmlns:p14="http://schemas.microsoft.com/office/powerpoint/2010/main" val="219246934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7457" y="350837"/>
            <a:ext cx="8229600" cy="609600"/>
          </a:xfrm>
        </p:spPr>
        <p:txBody>
          <a:bodyPr>
            <a:normAutofit fontScale="90000"/>
          </a:bodyPr>
          <a:lstStyle/>
          <a:p>
            <a:pPr fontAlgn="auto">
              <a:spcAft>
                <a:spcPts val="0"/>
              </a:spcAft>
              <a:defRPr/>
            </a:pPr>
            <a:r>
              <a:rPr lang="en-US" sz="3600" dirty="0" smtClean="0"/>
              <a:t/>
            </a:r>
            <a:br>
              <a:rPr lang="en-US" sz="3600" dirty="0" smtClean="0"/>
            </a:br>
            <a:r>
              <a:rPr lang="en-US" sz="3600" dirty="0" smtClean="0"/>
              <a:t/>
            </a:r>
            <a:br>
              <a:rPr lang="en-US" sz="3600" dirty="0" smtClean="0"/>
            </a:br>
            <a:r>
              <a:rPr lang="en-US" sz="3600" dirty="0"/>
              <a:t/>
            </a:r>
            <a:br>
              <a:rPr lang="en-US" sz="3600" dirty="0"/>
            </a:br>
            <a:r>
              <a:rPr lang="en-US" sz="3600" dirty="0" smtClean="0"/>
              <a:t/>
            </a:r>
            <a:br>
              <a:rPr lang="en-US" sz="3600" dirty="0" smtClean="0"/>
            </a:br>
            <a:r>
              <a:rPr lang="en-US" sz="3600" dirty="0"/>
              <a:t/>
            </a:r>
            <a:br>
              <a:rPr lang="en-US" sz="3600" dirty="0"/>
            </a:br>
            <a:r>
              <a:rPr lang="en-US" dirty="0" smtClean="0">
                <a:solidFill>
                  <a:schemeClr val="tx1"/>
                </a:solidFill>
              </a:rPr>
              <a:t/>
            </a:r>
            <a:br>
              <a:rPr lang="en-US" dirty="0" smtClean="0">
                <a:solidFill>
                  <a:schemeClr val="tx1"/>
                </a:solidFill>
              </a:rPr>
            </a:br>
            <a:r>
              <a:rPr lang="en-US" sz="3200" dirty="0" smtClean="0"/>
              <a:t/>
            </a:r>
            <a:br>
              <a:rPr lang="en-US" sz="3200" dirty="0" smtClean="0"/>
            </a:br>
            <a:r>
              <a:rPr lang="en-US" sz="2700" u="sng" dirty="0" smtClean="0">
                <a:solidFill>
                  <a:srgbClr val="FF0000"/>
                </a:solidFill>
              </a:rPr>
              <a:t>Sewer Enterprise Fund: Sewer Rates</a:t>
            </a:r>
            <a:endParaRPr lang="en-US" sz="2700" u="sng" dirty="0">
              <a:solidFill>
                <a:srgbClr val="FF0000"/>
              </a:solidFill>
            </a:endParaRPr>
          </a:p>
        </p:txBody>
      </p:sp>
      <p:sp>
        <p:nvSpPr>
          <p:cNvPr id="3" name="Content Placeholder 2"/>
          <p:cNvSpPr>
            <a:spLocks noGrp="1"/>
          </p:cNvSpPr>
          <p:nvPr>
            <p:ph sz="quarter" idx="1"/>
          </p:nvPr>
        </p:nvSpPr>
        <p:spPr>
          <a:xfrm>
            <a:off x="457200" y="1371600"/>
            <a:ext cx="8229600" cy="5029200"/>
          </a:xfrm>
        </p:spPr>
        <p:txBody>
          <a:bodyPr>
            <a:normAutofit/>
          </a:bodyPr>
          <a:lstStyle/>
          <a:p>
            <a:pPr>
              <a:lnSpc>
                <a:spcPct val="80000"/>
              </a:lnSpc>
              <a:buNone/>
            </a:pPr>
            <a:endParaRPr lang="en-US" dirty="0" smtClean="0"/>
          </a:p>
          <a:p>
            <a:pPr>
              <a:lnSpc>
                <a:spcPct val="80000"/>
              </a:lnSpc>
              <a:buFont typeface="Wingdings 2" pitchFamily="18" charset="2"/>
              <a:buNone/>
            </a:pPr>
            <a:r>
              <a:rPr lang="en-US" dirty="0" smtClean="0"/>
              <a:t> </a:t>
            </a:r>
          </a:p>
          <a:p>
            <a:pPr>
              <a:lnSpc>
                <a:spcPct val="80000"/>
              </a:lnSpc>
              <a:buFont typeface="Wingdings 2" pitchFamily="18" charset="2"/>
              <a:buNone/>
            </a:pPr>
            <a:endParaRPr lang="en-US" sz="1600" dirty="0"/>
          </a:p>
        </p:txBody>
      </p:sp>
      <p:pic>
        <p:nvPicPr>
          <p:cNvPr id="25603" name="Picture 8"/>
          <p:cNvPicPr>
            <a:picLocks noChangeAspect="1" noChangeArrowheads="1"/>
          </p:cNvPicPr>
          <p:nvPr/>
        </p:nvPicPr>
        <p:blipFill>
          <a:blip r:embed="rId3" cstate="print"/>
          <a:srcRect/>
          <a:stretch>
            <a:fillRect/>
          </a:stretch>
        </p:blipFill>
        <p:spPr bwMode="auto">
          <a:xfrm>
            <a:off x="7315200" y="92075"/>
            <a:ext cx="1357313" cy="1127125"/>
          </a:xfrm>
          <a:prstGeom prst="rect">
            <a:avLst/>
          </a:prstGeom>
          <a:noFill/>
          <a:ln w="9525">
            <a:noFill/>
            <a:miter lim="800000"/>
            <a:headEnd/>
            <a:tailEnd/>
          </a:ln>
        </p:spPr>
      </p:pic>
      <p:sp>
        <p:nvSpPr>
          <p:cNvPr id="4" name="Rectangle 3"/>
          <p:cNvSpPr/>
          <p:nvPr/>
        </p:nvSpPr>
        <p:spPr>
          <a:xfrm>
            <a:off x="304800" y="990600"/>
            <a:ext cx="8686800" cy="3631763"/>
          </a:xfrm>
          <a:prstGeom prst="rect">
            <a:avLst/>
          </a:prstGeom>
        </p:spPr>
        <p:txBody>
          <a:bodyPr wrap="square">
            <a:spAutoFit/>
          </a:bodyPr>
          <a:lstStyle/>
          <a:p>
            <a:r>
              <a:rPr lang="en-US" sz="1800" dirty="0" smtClean="0">
                <a:latin typeface="+mn-lt"/>
              </a:rPr>
              <a:t>Impacts and Assumptions </a:t>
            </a:r>
            <a:r>
              <a:rPr lang="en-US" sz="1800" dirty="0" smtClean="0">
                <a:latin typeface="+mn-lt"/>
              </a:rPr>
              <a:t>FY22 </a:t>
            </a:r>
            <a:r>
              <a:rPr lang="en-US" sz="1800" dirty="0" smtClean="0">
                <a:latin typeface="+mn-lt"/>
              </a:rPr>
              <a:t>Sewer Rates:</a:t>
            </a:r>
          </a:p>
          <a:p>
            <a:endParaRPr lang="en-US" sz="1000" dirty="0" smtClean="0">
              <a:latin typeface="+mn-lt"/>
            </a:endParaRPr>
          </a:p>
          <a:p>
            <a:pPr marL="285750" indent="-285750">
              <a:buClr>
                <a:srgbClr val="FF0000"/>
              </a:buClr>
              <a:buFont typeface="Wingdings 2" panose="05020102010507070707" pitchFamily="18" charset="2"/>
              <a:buChar char=""/>
            </a:pPr>
            <a:r>
              <a:rPr lang="en-US" dirty="0" smtClean="0">
                <a:latin typeface="+mn-lt"/>
              </a:rPr>
              <a:t>Rates are not increasing</a:t>
            </a:r>
          </a:p>
          <a:p>
            <a:pPr marL="285750" indent="-285750">
              <a:buClr>
                <a:srgbClr val="FF0000"/>
              </a:buClr>
              <a:buFont typeface="Wingdings 2" panose="05020102010507070707" pitchFamily="18" charset="2"/>
              <a:buChar char=""/>
            </a:pPr>
            <a:endParaRPr lang="en-US" dirty="0" smtClean="0">
              <a:latin typeface="+mn-lt"/>
            </a:endParaRPr>
          </a:p>
          <a:p>
            <a:pPr marL="454025" indent="-285750">
              <a:buClr>
                <a:srgbClr val="FF0000"/>
              </a:buClr>
              <a:buFont typeface="Wingdings 2" panose="05020102010507070707" pitchFamily="18" charset="2"/>
              <a:buChar char=""/>
            </a:pPr>
            <a:r>
              <a:rPr lang="en-US" dirty="0" smtClean="0">
                <a:latin typeface="+mn-lt"/>
              </a:rPr>
              <a:t>Sewer </a:t>
            </a:r>
            <a:r>
              <a:rPr lang="en-US" dirty="0">
                <a:latin typeface="+mn-lt"/>
              </a:rPr>
              <a:t>usage for revenue projections was based upon Actual  usage </a:t>
            </a:r>
            <a:r>
              <a:rPr lang="en-US" dirty="0" smtClean="0">
                <a:latin typeface="+mn-lt"/>
              </a:rPr>
              <a:t>in, </a:t>
            </a:r>
            <a:r>
              <a:rPr lang="en-US" dirty="0">
                <a:latin typeface="+mn-lt"/>
              </a:rPr>
              <a:t>August </a:t>
            </a:r>
            <a:r>
              <a:rPr lang="en-US" dirty="0" smtClean="0">
                <a:latin typeface="+mn-lt"/>
              </a:rPr>
              <a:t>2019, </a:t>
            </a:r>
            <a:r>
              <a:rPr lang="en-US" dirty="0">
                <a:latin typeface="+mn-lt"/>
              </a:rPr>
              <a:t>December </a:t>
            </a:r>
            <a:r>
              <a:rPr lang="en-US" dirty="0" smtClean="0">
                <a:latin typeface="+mn-lt"/>
              </a:rPr>
              <a:t>2019 and </a:t>
            </a:r>
            <a:r>
              <a:rPr lang="en-US" dirty="0">
                <a:latin typeface="+mn-lt"/>
              </a:rPr>
              <a:t>April </a:t>
            </a:r>
            <a:r>
              <a:rPr lang="en-US" dirty="0" smtClean="0">
                <a:latin typeface="+mn-lt"/>
              </a:rPr>
              <a:t>2020 billing </a:t>
            </a:r>
            <a:r>
              <a:rPr lang="en-US" dirty="0">
                <a:latin typeface="+mn-lt"/>
              </a:rPr>
              <a:t>cycles</a:t>
            </a:r>
          </a:p>
          <a:p>
            <a:pPr marL="454025" indent="-285750">
              <a:buClr>
                <a:srgbClr val="FF0000"/>
              </a:buClr>
              <a:buFont typeface="Wingdings 2" panose="05020102010507070707" pitchFamily="18" charset="2"/>
              <a:buChar char=""/>
            </a:pPr>
            <a:endParaRPr lang="en-US" dirty="0" smtClean="0">
              <a:latin typeface="+mn-lt"/>
            </a:endParaRPr>
          </a:p>
          <a:p>
            <a:pPr marL="454025" indent="-285750">
              <a:buClr>
                <a:srgbClr val="FF0000"/>
              </a:buClr>
              <a:buFont typeface="Wingdings 2" panose="05020102010507070707" pitchFamily="18" charset="2"/>
              <a:buChar char=""/>
            </a:pPr>
            <a:r>
              <a:rPr lang="en-US" dirty="0" smtClean="0">
                <a:latin typeface="+mn-lt"/>
              </a:rPr>
              <a:t>Projected sewer </a:t>
            </a:r>
            <a:r>
              <a:rPr lang="en-US" dirty="0">
                <a:latin typeface="+mn-lt"/>
              </a:rPr>
              <a:t>usage for </a:t>
            </a:r>
            <a:r>
              <a:rPr lang="en-US" dirty="0" smtClean="0">
                <a:latin typeface="+mn-lt"/>
              </a:rPr>
              <a:t>FY22 </a:t>
            </a:r>
            <a:r>
              <a:rPr lang="en-US" dirty="0">
                <a:latin typeface="+mn-lt"/>
              </a:rPr>
              <a:t>is </a:t>
            </a:r>
            <a:r>
              <a:rPr lang="en-US" dirty="0" smtClean="0">
                <a:latin typeface="+mn-lt"/>
              </a:rPr>
              <a:t>510,993,000 </a:t>
            </a:r>
            <a:r>
              <a:rPr lang="en-US" dirty="0">
                <a:latin typeface="+mn-lt"/>
              </a:rPr>
              <a:t>gallons </a:t>
            </a:r>
            <a:r>
              <a:rPr lang="en-US" dirty="0" smtClean="0">
                <a:latin typeface="+mn-lt"/>
              </a:rPr>
              <a:t>an increase of  2,939,000 gallons </a:t>
            </a:r>
            <a:endParaRPr lang="en-US" dirty="0">
              <a:latin typeface="+mn-lt"/>
            </a:endParaRPr>
          </a:p>
          <a:p>
            <a:pPr marL="168275">
              <a:buClr>
                <a:srgbClr val="FF0000"/>
              </a:buClr>
            </a:pPr>
            <a:endParaRPr lang="en-US" dirty="0">
              <a:latin typeface="+mn-lt"/>
            </a:endParaRPr>
          </a:p>
          <a:p>
            <a:pPr marL="454025" indent="-285750">
              <a:buClr>
                <a:srgbClr val="FF0000"/>
              </a:buClr>
              <a:buFont typeface="Wingdings 2" panose="05020102010507070707" pitchFamily="18" charset="2"/>
              <a:buChar char=""/>
            </a:pPr>
            <a:r>
              <a:rPr lang="en-US" dirty="0" smtClean="0">
                <a:latin typeface="+mn-lt"/>
              </a:rPr>
              <a:t>Collection Rate 95%</a:t>
            </a:r>
          </a:p>
          <a:p>
            <a:pPr marL="454025" indent="-285750">
              <a:buClr>
                <a:srgbClr val="FF0000"/>
              </a:buClr>
              <a:buFont typeface="Wingdings 2" panose="05020102010507070707" pitchFamily="18" charset="2"/>
              <a:buChar char=""/>
            </a:pPr>
            <a:endParaRPr lang="en-US" dirty="0">
              <a:latin typeface="+mn-lt"/>
            </a:endParaRPr>
          </a:p>
          <a:p>
            <a:pPr marL="454025" indent="-285750">
              <a:buClr>
                <a:srgbClr val="FF0000"/>
              </a:buClr>
              <a:buFont typeface="Wingdings 2" panose="05020102010507070707" pitchFamily="18" charset="2"/>
              <a:buChar char=""/>
            </a:pPr>
            <a:endParaRPr lang="en-US" dirty="0" smtClean="0">
              <a:latin typeface="+mn-lt"/>
            </a:endParaRPr>
          </a:p>
          <a:p>
            <a:pPr marL="454025" indent="-285750">
              <a:buClr>
                <a:srgbClr val="FF0000"/>
              </a:buClr>
              <a:buFont typeface="Arial" panose="020B0604020202020204" pitchFamily="34" charset="0"/>
              <a:buChar char="•"/>
            </a:pPr>
            <a:endParaRPr lang="en-US" sz="1000" dirty="0">
              <a:latin typeface="+mn-lt"/>
            </a:endParaRPr>
          </a:p>
          <a:p>
            <a:pPr marL="285750" indent="-285750">
              <a:buClr>
                <a:srgbClr val="FF0000"/>
              </a:buClr>
              <a:buFont typeface="Arial" panose="020B0604020202020204" pitchFamily="34" charset="0"/>
              <a:buChar char="•"/>
            </a:pPr>
            <a:endParaRPr lang="en-US" dirty="0">
              <a:latin typeface="+mn-lt"/>
            </a:endParaRPr>
          </a:p>
          <a:p>
            <a:endParaRPr lang="en-US" dirty="0">
              <a:latin typeface="+mn-lt"/>
            </a:endParaRPr>
          </a:p>
        </p:txBody>
      </p:sp>
    </p:spTree>
    <p:extLst>
      <p:ext uri="{BB962C8B-B14F-4D97-AF65-F5344CB8AC3E}">
        <p14:creationId xmlns:p14="http://schemas.microsoft.com/office/powerpoint/2010/main" val="133208395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2510" y="411162"/>
            <a:ext cx="7091290" cy="914400"/>
          </a:xfrm>
        </p:spPr>
        <p:txBody>
          <a:bodyPr>
            <a:normAutofit fontScale="90000"/>
          </a:bodyPr>
          <a:lstStyle/>
          <a:p>
            <a:pPr fontAlgn="auto">
              <a:spcAft>
                <a:spcPts val="0"/>
              </a:spcAft>
              <a:defRPr/>
            </a:pPr>
            <a:r>
              <a:rPr lang="en-US" sz="3200" dirty="0" smtClean="0"/>
              <a:t/>
            </a:r>
            <a:br>
              <a:rPr lang="en-US" sz="3200" dirty="0" smtClean="0"/>
            </a:br>
            <a:r>
              <a:rPr lang="en-US" sz="3100" u="sng" dirty="0">
                <a:solidFill>
                  <a:srgbClr val="FF0000"/>
                </a:solidFill>
              </a:rPr>
              <a:t>Sewer Enterprise Fund </a:t>
            </a:r>
            <a:r>
              <a:rPr lang="en-US" sz="3100" u="sng" dirty="0" smtClean="0">
                <a:solidFill>
                  <a:srgbClr val="FF0000"/>
                </a:solidFill>
              </a:rPr>
              <a:t>Budget</a:t>
            </a:r>
            <a:endParaRPr lang="en-US" sz="3100" u="sng" dirty="0">
              <a:solidFill>
                <a:srgbClr val="FF0000"/>
              </a:solidFill>
            </a:endParaRPr>
          </a:p>
        </p:txBody>
      </p:sp>
      <p:sp>
        <p:nvSpPr>
          <p:cNvPr id="35842" name="Content Placeholder 2"/>
          <p:cNvSpPr>
            <a:spLocks noGrp="1"/>
          </p:cNvSpPr>
          <p:nvPr>
            <p:ph sz="quarter" idx="1"/>
          </p:nvPr>
        </p:nvSpPr>
        <p:spPr>
          <a:xfrm>
            <a:off x="502007" y="1371600"/>
            <a:ext cx="8229600" cy="4922838"/>
          </a:xfrm>
        </p:spPr>
        <p:txBody>
          <a:bodyPr/>
          <a:lstStyle/>
          <a:p>
            <a:pPr marL="0" indent="0">
              <a:buNone/>
            </a:pPr>
            <a:r>
              <a:rPr lang="en-US" sz="1800" dirty="0" smtClean="0"/>
              <a:t>Proposed Sewer Rate - In-Town: 0% Increase</a:t>
            </a:r>
            <a:r>
              <a:rPr lang="en-US" dirty="0" smtClean="0"/>
              <a:t/>
            </a:r>
            <a:br>
              <a:rPr lang="en-US" dirty="0" smtClean="0"/>
            </a:br>
            <a:endParaRPr lang="en-US" sz="800" dirty="0" smtClean="0"/>
          </a:p>
          <a:p>
            <a:pPr>
              <a:lnSpc>
                <a:spcPct val="80000"/>
              </a:lnSpc>
              <a:buNone/>
            </a:pPr>
            <a:r>
              <a:rPr lang="en-US" sz="1600" dirty="0" smtClean="0"/>
              <a:t>Tiers  </a:t>
            </a:r>
            <a:r>
              <a:rPr lang="en-US" sz="1600" dirty="0"/>
              <a:t>	</a:t>
            </a:r>
            <a:r>
              <a:rPr lang="en-US" sz="1600" dirty="0" smtClean="0"/>
              <a:t>	Proposed </a:t>
            </a:r>
            <a:r>
              <a:rPr lang="en-US" sz="1600" dirty="0"/>
              <a:t>Rate ($)</a:t>
            </a:r>
          </a:p>
          <a:p>
            <a:pPr lvl="0">
              <a:lnSpc>
                <a:spcPct val="80000"/>
              </a:lnSpc>
              <a:buClr>
                <a:srgbClr val="D34817"/>
              </a:buClr>
              <a:buNone/>
            </a:pPr>
            <a:r>
              <a:rPr lang="it-IT" sz="1600" dirty="0"/>
              <a:t>0-12 gals		</a:t>
            </a:r>
            <a:r>
              <a:rPr lang="it-IT" sz="1600" dirty="0" smtClean="0"/>
              <a:t>  </a:t>
            </a:r>
            <a:r>
              <a:rPr lang="it-IT" sz="1600" dirty="0" smtClean="0">
                <a:solidFill>
                  <a:prstClr val="black"/>
                </a:solidFill>
              </a:rPr>
              <a:t>7.23 per 1000</a:t>
            </a:r>
          </a:p>
          <a:p>
            <a:pPr lvl="0">
              <a:lnSpc>
                <a:spcPct val="80000"/>
              </a:lnSpc>
              <a:buClr>
                <a:srgbClr val="D34817"/>
              </a:buClr>
              <a:buNone/>
            </a:pPr>
            <a:r>
              <a:rPr lang="it-IT" sz="1600" dirty="0" smtClean="0">
                <a:solidFill>
                  <a:prstClr val="black"/>
                </a:solidFill>
              </a:rPr>
              <a:t>13-24 		  9.31 per 1000</a:t>
            </a:r>
          </a:p>
          <a:p>
            <a:pPr lvl="0">
              <a:lnSpc>
                <a:spcPct val="80000"/>
              </a:lnSpc>
              <a:buClr>
                <a:srgbClr val="D34817"/>
              </a:buClr>
              <a:buNone/>
            </a:pPr>
            <a:r>
              <a:rPr lang="it-IT" sz="1600" dirty="0" smtClean="0">
                <a:solidFill>
                  <a:prstClr val="black"/>
                </a:solidFill>
              </a:rPr>
              <a:t>47</a:t>
            </a:r>
            <a:r>
              <a:rPr lang="it-IT" sz="1600" dirty="0">
                <a:solidFill>
                  <a:prstClr val="black"/>
                </a:solidFill>
              </a:rPr>
              <a:t>+ 		</a:t>
            </a:r>
            <a:r>
              <a:rPr lang="it-IT" sz="1600" dirty="0" smtClean="0"/>
              <a:t>13.20 per 1000</a:t>
            </a:r>
          </a:p>
          <a:p>
            <a:pPr>
              <a:lnSpc>
                <a:spcPct val="80000"/>
              </a:lnSpc>
              <a:buNone/>
            </a:pPr>
            <a:r>
              <a:rPr lang="it-IT" sz="1600" dirty="0" smtClean="0"/>
              <a:t>25-46 		15.44 per 1000		</a:t>
            </a:r>
            <a:endParaRPr lang="it-IT" sz="1600" dirty="0"/>
          </a:p>
          <a:p>
            <a:pPr>
              <a:lnSpc>
                <a:spcPct val="80000"/>
              </a:lnSpc>
              <a:buNone/>
            </a:pPr>
            <a:endParaRPr lang="en-US" sz="1600" dirty="0"/>
          </a:p>
          <a:p>
            <a:pPr marL="0" lvl="0" indent="0">
              <a:buClr>
                <a:srgbClr val="D34817"/>
              </a:buClr>
              <a:buNone/>
            </a:pPr>
            <a:r>
              <a:rPr lang="en-US" sz="1800" dirty="0" smtClean="0"/>
              <a:t>Proposed </a:t>
            </a:r>
            <a:r>
              <a:rPr lang="en-US" sz="1800" dirty="0"/>
              <a:t>Sewer Rate </a:t>
            </a:r>
            <a:r>
              <a:rPr lang="en-US" sz="1800" dirty="0" smtClean="0"/>
              <a:t>- Out </a:t>
            </a:r>
            <a:r>
              <a:rPr lang="en-US" sz="1800" dirty="0"/>
              <a:t>of Town and Exempt Property</a:t>
            </a:r>
            <a:r>
              <a:rPr lang="en-US" sz="1800" dirty="0" smtClean="0"/>
              <a:t>:  0% Increase</a:t>
            </a:r>
          </a:p>
          <a:p>
            <a:pPr>
              <a:lnSpc>
                <a:spcPct val="80000"/>
              </a:lnSpc>
              <a:buNone/>
            </a:pPr>
            <a:r>
              <a:rPr lang="en-US" sz="1600" dirty="0"/>
              <a:t>Tiers	 	</a:t>
            </a:r>
            <a:r>
              <a:rPr lang="en-US" sz="1600" dirty="0" smtClean="0"/>
              <a:t>Proposed </a:t>
            </a:r>
            <a:r>
              <a:rPr lang="en-US" sz="1600" dirty="0"/>
              <a:t>Rate ($)</a:t>
            </a:r>
          </a:p>
          <a:p>
            <a:pPr lvl="0">
              <a:lnSpc>
                <a:spcPct val="80000"/>
              </a:lnSpc>
              <a:buClr>
                <a:srgbClr val="D34817"/>
              </a:buClr>
              <a:buNone/>
            </a:pPr>
            <a:r>
              <a:rPr lang="it-IT" sz="1600" dirty="0" smtClean="0"/>
              <a:t>0-12 </a:t>
            </a:r>
            <a:r>
              <a:rPr lang="it-IT" sz="1600" dirty="0"/>
              <a:t>gals		</a:t>
            </a:r>
            <a:r>
              <a:rPr lang="it-IT" sz="1600" dirty="0" smtClean="0"/>
              <a:t>15.24 </a:t>
            </a:r>
            <a:r>
              <a:rPr lang="it-IT" sz="1600" dirty="0"/>
              <a:t>per 1000		</a:t>
            </a:r>
            <a:endParaRPr lang="it-IT" sz="1600" dirty="0">
              <a:solidFill>
                <a:prstClr val="black"/>
              </a:solidFill>
            </a:endParaRPr>
          </a:p>
          <a:p>
            <a:pPr lvl="0">
              <a:lnSpc>
                <a:spcPct val="80000"/>
              </a:lnSpc>
              <a:buClr>
                <a:srgbClr val="D34817"/>
              </a:buClr>
              <a:buNone/>
            </a:pPr>
            <a:r>
              <a:rPr lang="it-IT" sz="1600" dirty="0">
                <a:solidFill>
                  <a:prstClr val="black"/>
                </a:solidFill>
              </a:rPr>
              <a:t>13-24 		</a:t>
            </a:r>
            <a:r>
              <a:rPr lang="it-IT" sz="1600" dirty="0" smtClean="0">
                <a:solidFill>
                  <a:prstClr val="black"/>
                </a:solidFill>
              </a:rPr>
              <a:t>19.62 </a:t>
            </a:r>
            <a:r>
              <a:rPr lang="it-IT" sz="1600" dirty="0">
                <a:solidFill>
                  <a:prstClr val="black"/>
                </a:solidFill>
              </a:rPr>
              <a:t>per 1000		</a:t>
            </a:r>
          </a:p>
          <a:p>
            <a:pPr lvl="0">
              <a:lnSpc>
                <a:spcPct val="80000"/>
              </a:lnSpc>
              <a:buClr>
                <a:srgbClr val="D34817"/>
              </a:buClr>
              <a:buNone/>
            </a:pPr>
            <a:r>
              <a:rPr lang="it-IT" sz="1600" dirty="0">
                <a:solidFill>
                  <a:prstClr val="black"/>
                </a:solidFill>
              </a:rPr>
              <a:t>47+ 		</a:t>
            </a:r>
            <a:r>
              <a:rPr lang="it-IT" sz="1600" dirty="0" smtClean="0">
                <a:solidFill>
                  <a:prstClr val="black"/>
                </a:solidFill>
              </a:rPr>
              <a:t>26.84 </a:t>
            </a:r>
            <a:r>
              <a:rPr lang="it-IT" sz="1600" dirty="0">
                <a:solidFill>
                  <a:prstClr val="black"/>
                </a:solidFill>
              </a:rPr>
              <a:t>per 1000		</a:t>
            </a:r>
            <a:endParaRPr lang="it-IT" sz="1600" dirty="0"/>
          </a:p>
          <a:p>
            <a:pPr>
              <a:lnSpc>
                <a:spcPct val="80000"/>
              </a:lnSpc>
              <a:buNone/>
            </a:pPr>
            <a:r>
              <a:rPr lang="it-IT" sz="1600" dirty="0"/>
              <a:t>25-46 		</a:t>
            </a:r>
            <a:r>
              <a:rPr lang="it-IT" sz="1600" dirty="0" smtClean="0"/>
              <a:t>31.40 </a:t>
            </a:r>
            <a:r>
              <a:rPr lang="it-IT" sz="1600" dirty="0"/>
              <a:t>per 1000		</a:t>
            </a:r>
          </a:p>
          <a:p>
            <a:pPr>
              <a:lnSpc>
                <a:spcPct val="80000"/>
              </a:lnSpc>
              <a:buNone/>
            </a:pPr>
            <a:r>
              <a:rPr lang="en-US" dirty="0" smtClean="0"/>
              <a:t>						</a:t>
            </a:r>
          </a:p>
          <a:p>
            <a:pPr>
              <a:lnSpc>
                <a:spcPct val="80000"/>
              </a:lnSpc>
              <a:buNone/>
            </a:pPr>
            <a:r>
              <a:rPr lang="en-US" dirty="0" smtClean="0"/>
              <a:t>						</a:t>
            </a:r>
          </a:p>
          <a:p>
            <a:pPr>
              <a:lnSpc>
                <a:spcPct val="80000"/>
              </a:lnSpc>
              <a:buNone/>
            </a:pPr>
            <a:r>
              <a:rPr lang="en-US" dirty="0" smtClean="0"/>
              <a:t>						</a:t>
            </a:r>
          </a:p>
          <a:p>
            <a:pPr>
              <a:lnSpc>
                <a:spcPct val="80000"/>
              </a:lnSpc>
              <a:buNone/>
            </a:pPr>
            <a:r>
              <a:rPr lang="en-US" dirty="0" smtClean="0"/>
              <a:t> 						</a:t>
            </a:r>
          </a:p>
          <a:p>
            <a:pPr>
              <a:lnSpc>
                <a:spcPct val="80000"/>
              </a:lnSpc>
              <a:buNone/>
            </a:pPr>
            <a:endParaRPr lang="en-US" dirty="0" smtClean="0"/>
          </a:p>
          <a:p>
            <a:pPr lvl="1">
              <a:buFont typeface="Wingdings 2" pitchFamily="18" charset="2"/>
              <a:buNone/>
            </a:pPr>
            <a:endParaRPr lang="en-US" dirty="0" smtClean="0"/>
          </a:p>
          <a:p>
            <a:pPr lvl="1">
              <a:buFont typeface="Wingdings 2" pitchFamily="18" charset="2"/>
              <a:buNone/>
            </a:pPr>
            <a:r>
              <a:rPr lang="en-US" dirty="0" smtClean="0"/>
              <a:t>			</a:t>
            </a:r>
          </a:p>
        </p:txBody>
      </p:sp>
      <p:pic>
        <p:nvPicPr>
          <p:cNvPr id="35843" name="Picture 8"/>
          <p:cNvPicPr>
            <a:picLocks noChangeAspect="1" noChangeArrowheads="1"/>
          </p:cNvPicPr>
          <p:nvPr/>
        </p:nvPicPr>
        <p:blipFill>
          <a:blip r:embed="rId3" cstate="print"/>
          <a:srcRect/>
          <a:stretch>
            <a:fillRect/>
          </a:stretch>
        </p:blipFill>
        <p:spPr bwMode="auto">
          <a:xfrm>
            <a:off x="7391400" y="228600"/>
            <a:ext cx="1357313" cy="1279525"/>
          </a:xfrm>
          <a:prstGeom prst="rect">
            <a:avLst/>
          </a:prstGeom>
          <a:noFill/>
          <a:ln w="9525">
            <a:noFill/>
            <a:miter lim="800000"/>
            <a:headEnd/>
            <a:tailEnd/>
          </a:ln>
        </p:spPr>
      </p:pic>
    </p:spTree>
    <p:extLst>
      <p:ext uri="{BB962C8B-B14F-4D97-AF65-F5344CB8AC3E}">
        <p14:creationId xmlns:p14="http://schemas.microsoft.com/office/powerpoint/2010/main" val="175170560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a:xfrm>
            <a:off x="381000" y="272143"/>
            <a:ext cx="7162800" cy="868362"/>
          </a:xfrm>
        </p:spPr>
        <p:txBody>
          <a:bodyPr/>
          <a:lstStyle/>
          <a:p>
            <a:r>
              <a:rPr lang="en-US" sz="2400" u="sng" dirty="0">
                <a:solidFill>
                  <a:srgbClr val="FF0000"/>
                </a:solidFill>
              </a:rPr>
              <a:t>Sewer Enterprise Fund </a:t>
            </a:r>
            <a:r>
              <a:rPr lang="en-US" sz="2400" u="sng" dirty="0" smtClean="0">
                <a:solidFill>
                  <a:srgbClr val="FF0000"/>
                </a:solidFill>
              </a:rPr>
              <a:t>Budget</a:t>
            </a:r>
          </a:p>
        </p:txBody>
      </p:sp>
      <p:sp>
        <p:nvSpPr>
          <p:cNvPr id="3" name="Content Placeholder 2"/>
          <p:cNvSpPr>
            <a:spLocks noGrp="1"/>
          </p:cNvSpPr>
          <p:nvPr>
            <p:ph sz="quarter" idx="1"/>
          </p:nvPr>
        </p:nvSpPr>
        <p:spPr>
          <a:xfrm>
            <a:off x="533400" y="1216090"/>
            <a:ext cx="8001000" cy="5337110"/>
          </a:xfrm>
        </p:spPr>
        <p:txBody>
          <a:bodyPr>
            <a:normAutofit fontScale="92500" lnSpcReduction="10000"/>
          </a:bodyPr>
          <a:lstStyle/>
          <a:p>
            <a:pPr marL="514350" indent="0" algn="ctr">
              <a:lnSpc>
                <a:spcPct val="80000"/>
              </a:lnSpc>
              <a:buFont typeface="Wingdings 2" pitchFamily="18" charset="2"/>
              <a:buNone/>
              <a:tabLst>
                <a:tab pos="571500" algn="r"/>
                <a:tab pos="2743200" algn="r"/>
                <a:tab pos="4171950" algn="r"/>
                <a:tab pos="5949950" algn="r"/>
                <a:tab pos="7481888" algn="r"/>
              </a:tabLst>
            </a:pPr>
            <a:r>
              <a:rPr lang="en-US" sz="1700" dirty="0" smtClean="0"/>
              <a:t>	</a:t>
            </a:r>
          </a:p>
          <a:p>
            <a:pPr marL="0" indent="0" algn="ctr">
              <a:lnSpc>
                <a:spcPct val="80000"/>
              </a:lnSpc>
              <a:buNone/>
            </a:pPr>
            <a:endParaRPr lang="en-US" sz="1700" i="1" dirty="0" smtClean="0"/>
          </a:p>
          <a:p>
            <a:pPr marL="0" indent="0">
              <a:lnSpc>
                <a:spcPct val="80000"/>
              </a:lnSpc>
              <a:buNone/>
            </a:pPr>
            <a:endParaRPr lang="en-US" sz="1700" i="1" dirty="0" smtClean="0"/>
          </a:p>
          <a:p>
            <a:pPr marL="0" indent="0">
              <a:lnSpc>
                <a:spcPct val="80000"/>
              </a:lnSpc>
              <a:buNone/>
            </a:pPr>
            <a:endParaRPr lang="en-US" sz="1700" i="1" dirty="0"/>
          </a:p>
          <a:p>
            <a:pPr marL="0" indent="0">
              <a:lnSpc>
                <a:spcPct val="80000"/>
              </a:lnSpc>
              <a:buNone/>
            </a:pPr>
            <a:endParaRPr lang="en-US" sz="1700" i="1" dirty="0" smtClean="0"/>
          </a:p>
          <a:p>
            <a:pPr marL="0" indent="0">
              <a:lnSpc>
                <a:spcPct val="80000"/>
              </a:lnSpc>
              <a:buNone/>
            </a:pPr>
            <a:endParaRPr lang="en-US" sz="1700" i="1" dirty="0"/>
          </a:p>
          <a:p>
            <a:pPr marL="0" indent="0">
              <a:lnSpc>
                <a:spcPct val="80000"/>
              </a:lnSpc>
              <a:buNone/>
            </a:pPr>
            <a:endParaRPr lang="en-US" sz="1700" i="1" dirty="0" smtClean="0"/>
          </a:p>
          <a:p>
            <a:pPr marL="0" indent="0">
              <a:lnSpc>
                <a:spcPct val="80000"/>
              </a:lnSpc>
              <a:buNone/>
            </a:pPr>
            <a:endParaRPr lang="en-US" sz="1700" i="1" dirty="0"/>
          </a:p>
          <a:p>
            <a:pPr marL="0" indent="0">
              <a:lnSpc>
                <a:spcPct val="80000"/>
              </a:lnSpc>
              <a:buNone/>
            </a:pPr>
            <a:endParaRPr lang="en-US" sz="1700" i="1" dirty="0" smtClean="0"/>
          </a:p>
          <a:p>
            <a:pPr marL="0" indent="0">
              <a:lnSpc>
                <a:spcPct val="80000"/>
              </a:lnSpc>
              <a:buNone/>
            </a:pPr>
            <a:endParaRPr lang="en-US" sz="1700" i="1" dirty="0"/>
          </a:p>
          <a:p>
            <a:pPr marL="0" indent="0">
              <a:lnSpc>
                <a:spcPct val="80000"/>
              </a:lnSpc>
              <a:buNone/>
            </a:pPr>
            <a:endParaRPr lang="en-US" sz="1700" i="1" dirty="0" smtClean="0"/>
          </a:p>
          <a:p>
            <a:pPr marL="0" indent="0">
              <a:lnSpc>
                <a:spcPct val="80000"/>
              </a:lnSpc>
              <a:buNone/>
            </a:pPr>
            <a:endParaRPr lang="en-US" sz="1700" i="1" dirty="0"/>
          </a:p>
          <a:p>
            <a:pPr marL="0" indent="0">
              <a:lnSpc>
                <a:spcPct val="80000"/>
              </a:lnSpc>
              <a:buNone/>
            </a:pPr>
            <a:endParaRPr lang="en-US" sz="1700" i="1" dirty="0" smtClean="0"/>
          </a:p>
          <a:p>
            <a:pPr marL="0" indent="0">
              <a:lnSpc>
                <a:spcPct val="80000"/>
              </a:lnSpc>
              <a:buNone/>
            </a:pPr>
            <a:endParaRPr lang="en-US" sz="1700" i="1" dirty="0" smtClean="0"/>
          </a:p>
          <a:p>
            <a:pPr marL="0" indent="0">
              <a:lnSpc>
                <a:spcPct val="80000"/>
              </a:lnSpc>
              <a:buNone/>
            </a:pPr>
            <a:endParaRPr lang="en-US" sz="1700" i="1" dirty="0" smtClean="0"/>
          </a:p>
          <a:p>
            <a:pPr marL="0" indent="0">
              <a:lnSpc>
                <a:spcPct val="80000"/>
              </a:lnSpc>
              <a:buNone/>
            </a:pPr>
            <a:endParaRPr lang="en-US" sz="1700" i="1" dirty="0"/>
          </a:p>
          <a:p>
            <a:pPr marL="0" indent="0">
              <a:lnSpc>
                <a:spcPct val="80000"/>
              </a:lnSpc>
              <a:buNone/>
            </a:pPr>
            <a:endParaRPr lang="en-US" sz="1700" i="1" dirty="0" smtClean="0"/>
          </a:p>
          <a:p>
            <a:pPr marL="0" indent="0">
              <a:lnSpc>
                <a:spcPct val="80000"/>
              </a:lnSpc>
              <a:buNone/>
            </a:pPr>
            <a:endParaRPr lang="en-US" sz="1700" i="1" dirty="0" smtClean="0"/>
          </a:p>
          <a:p>
            <a:pPr marL="0" indent="0">
              <a:lnSpc>
                <a:spcPct val="80000"/>
              </a:lnSpc>
              <a:buNone/>
            </a:pPr>
            <a:endParaRPr lang="en-US" sz="1700" i="1" dirty="0" smtClean="0"/>
          </a:p>
          <a:p>
            <a:pPr marL="0" indent="0">
              <a:lnSpc>
                <a:spcPct val="80000"/>
              </a:lnSpc>
              <a:buNone/>
            </a:pPr>
            <a:r>
              <a:rPr lang="en-US" sz="1700" i="1" dirty="0" smtClean="0"/>
              <a:t>Approximately 50,000 -55,000 gallons is the Town average use and approximately 90,000</a:t>
            </a:r>
          </a:p>
          <a:p>
            <a:pPr marL="0" indent="0">
              <a:lnSpc>
                <a:spcPct val="80000"/>
              </a:lnSpc>
              <a:buNone/>
            </a:pPr>
            <a:r>
              <a:rPr lang="en-US" sz="1700" i="1" dirty="0" smtClean="0"/>
              <a:t>gallons per year is the State average use.</a:t>
            </a:r>
          </a:p>
          <a:p>
            <a:pPr>
              <a:lnSpc>
                <a:spcPct val="80000"/>
              </a:lnSpc>
              <a:buNone/>
            </a:pPr>
            <a:endParaRPr lang="en-US" sz="2000" dirty="0" smtClean="0"/>
          </a:p>
        </p:txBody>
      </p:sp>
      <p:pic>
        <p:nvPicPr>
          <p:cNvPr id="39939" name="Picture 8"/>
          <p:cNvPicPr>
            <a:picLocks noChangeAspect="1" noChangeArrowheads="1"/>
          </p:cNvPicPr>
          <p:nvPr/>
        </p:nvPicPr>
        <p:blipFill>
          <a:blip r:embed="rId3" cstate="print"/>
          <a:srcRect/>
          <a:stretch>
            <a:fillRect/>
          </a:stretch>
        </p:blipFill>
        <p:spPr bwMode="auto">
          <a:xfrm>
            <a:off x="7399176" y="152400"/>
            <a:ext cx="1357313" cy="1203325"/>
          </a:xfrm>
          <a:prstGeom prst="rect">
            <a:avLst/>
          </a:prstGeom>
          <a:noFill/>
          <a:ln w="9525">
            <a:noFill/>
            <a:miter lim="800000"/>
            <a:headEnd/>
            <a:tailEnd/>
          </a:ln>
        </p:spPr>
      </p:pic>
      <p:pic>
        <p:nvPicPr>
          <p:cNvPr id="717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1600" y="1219200"/>
            <a:ext cx="60960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4153541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p:cNvSpPr>
            <a:spLocks noGrp="1"/>
          </p:cNvSpPr>
          <p:nvPr>
            <p:ph type="title"/>
          </p:nvPr>
        </p:nvSpPr>
        <p:spPr>
          <a:xfrm>
            <a:off x="457200" y="228600"/>
            <a:ext cx="7162800" cy="1143000"/>
          </a:xfrm>
        </p:spPr>
        <p:txBody>
          <a:bodyPr/>
          <a:lstStyle/>
          <a:p>
            <a:r>
              <a:rPr lang="en-US" sz="2400" u="sng" dirty="0">
                <a:solidFill>
                  <a:srgbClr val="FF0000"/>
                </a:solidFill>
              </a:rPr>
              <a:t>Sewer Enterprise Fund </a:t>
            </a:r>
            <a:r>
              <a:rPr lang="en-US" sz="2400" u="sng" dirty="0" smtClean="0">
                <a:solidFill>
                  <a:srgbClr val="FF0000"/>
                </a:solidFill>
              </a:rPr>
              <a:t>Budget</a:t>
            </a:r>
          </a:p>
        </p:txBody>
      </p:sp>
      <p:sp>
        <p:nvSpPr>
          <p:cNvPr id="44034" name="Content Placeholder 2"/>
          <p:cNvSpPr>
            <a:spLocks noGrp="1"/>
          </p:cNvSpPr>
          <p:nvPr>
            <p:ph sz="quarter" idx="1"/>
          </p:nvPr>
        </p:nvSpPr>
        <p:spPr>
          <a:xfrm>
            <a:off x="609600" y="1447800"/>
            <a:ext cx="8077200" cy="4572000"/>
          </a:xfrm>
        </p:spPr>
        <p:txBody>
          <a:bodyPr/>
          <a:lstStyle/>
          <a:p>
            <a:r>
              <a:rPr lang="en-US" sz="1800" dirty="0" smtClean="0"/>
              <a:t>Comparison Other Communities</a:t>
            </a:r>
          </a:p>
          <a:p>
            <a:pPr marL="1373188" lvl="7" indent="-458788"/>
            <a:r>
              <a:rPr lang="en-US" dirty="0" smtClean="0"/>
              <a:t>Based on 90,000 Gallons per year </a:t>
            </a:r>
          </a:p>
          <a:p>
            <a:pPr lvl="1"/>
            <a:r>
              <a:rPr lang="en-US" sz="1600" dirty="0" smtClean="0"/>
              <a:t>State Average			862 </a:t>
            </a:r>
            <a:r>
              <a:rPr lang="en-US" sz="1600" dirty="0"/>
              <a:t>(</a:t>
            </a:r>
            <a:r>
              <a:rPr lang="en-US" sz="1600" dirty="0" smtClean="0"/>
              <a:t>2017)</a:t>
            </a:r>
          </a:p>
          <a:p>
            <a:pPr lvl="1"/>
            <a:r>
              <a:rPr lang="en-US" sz="1600" dirty="0"/>
              <a:t>State Low and State </a:t>
            </a:r>
            <a:r>
              <a:rPr lang="en-US" sz="1600" dirty="0" smtClean="0"/>
              <a:t>High		229-2,316 </a:t>
            </a:r>
            <a:r>
              <a:rPr lang="en-US" sz="1600" dirty="0"/>
              <a:t>(</a:t>
            </a:r>
            <a:r>
              <a:rPr lang="en-US" sz="1600" dirty="0" smtClean="0"/>
              <a:t>2017)</a:t>
            </a:r>
          </a:p>
          <a:p>
            <a:pPr lvl="1"/>
            <a:r>
              <a:rPr lang="en-US" sz="1600" dirty="0" smtClean="0"/>
              <a:t>State Median			838 </a:t>
            </a:r>
            <a:r>
              <a:rPr lang="en-US" sz="1600" dirty="0"/>
              <a:t>(</a:t>
            </a:r>
            <a:r>
              <a:rPr lang="en-US" sz="1600" dirty="0" smtClean="0"/>
              <a:t>2017)</a:t>
            </a:r>
          </a:p>
          <a:p>
            <a:pPr lvl="1"/>
            <a:r>
              <a:rPr lang="en-US" sz="1600" dirty="0" smtClean="0"/>
              <a:t>MWRA Average		1,035 </a:t>
            </a:r>
            <a:r>
              <a:rPr lang="en-US" sz="1600" dirty="0"/>
              <a:t>(</a:t>
            </a:r>
            <a:r>
              <a:rPr lang="en-US" sz="1600" dirty="0" smtClean="0"/>
              <a:t>2018)</a:t>
            </a:r>
          </a:p>
          <a:p>
            <a:pPr lvl="1"/>
            <a:r>
              <a:rPr lang="en-US" sz="1600" dirty="0" smtClean="0"/>
              <a:t>Tewksbury (current)		833 </a:t>
            </a:r>
          </a:p>
          <a:p>
            <a:pPr lvl="1"/>
            <a:r>
              <a:rPr lang="en-US" sz="1600" dirty="0" smtClean="0"/>
              <a:t>Tewksbury (proposed)		833</a:t>
            </a:r>
            <a:endParaRPr lang="en-US" dirty="0" smtClean="0"/>
          </a:p>
          <a:p>
            <a:pPr>
              <a:buFont typeface="Wingdings 2" pitchFamily="18" charset="2"/>
              <a:buNone/>
            </a:pPr>
            <a:endParaRPr lang="en-US" dirty="0" smtClean="0"/>
          </a:p>
        </p:txBody>
      </p:sp>
      <p:pic>
        <p:nvPicPr>
          <p:cNvPr id="44035" name="Picture 8"/>
          <p:cNvPicPr>
            <a:picLocks noChangeAspect="1" noChangeArrowheads="1"/>
          </p:cNvPicPr>
          <p:nvPr/>
        </p:nvPicPr>
        <p:blipFill>
          <a:blip r:embed="rId3" cstate="print"/>
          <a:srcRect/>
          <a:stretch>
            <a:fillRect/>
          </a:stretch>
        </p:blipFill>
        <p:spPr bwMode="auto">
          <a:xfrm>
            <a:off x="7391400" y="228600"/>
            <a:ext cx="1357313" cy="1279525"/>
          </a:xfrm>
          <a:prstGeom prst="rect">
            <a:avLst/>
          </a:prstGeom>
          <a:noFill/>
          <a:ln w="9525">
            <a:noFill/>
            <a:miter lim="800000"/>
            <a:headEnd/>
            <a:tailEnd/>
          </a:ln>
        </p:spPr>
      </p:pic>
    </p:spTree>
    <p:extLst>
      <p:ext uri="{BB962C8B-B14F-4D97-AF65-F5344CB8AC3E}">
        <p14:creationId xmlns:p14="http://schemas.microsoft.com/office/powerpoint/2010/main" val="415724454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u="sng" dirty="0" smtClean="0">
                <a:solidFill>
                  <a:srgbClr val="FF0000"/>
                </a:solidFill>
              </a:rPr>
              <a:t>Comments Sewer Rates</a:t>
            </a:r>
            <a:endParaRPr lang="en-US" sz="2400" u="sng" dirty="0">
              <a:solidFill>
                <a:srgbClr val="FF0000"/>
              </a:solidFill>
            </a:endParaRPr>
          </a:p>
        </p:txBody>
      </p:sp>
      <p:sp>
        <p:nvSpPr>
          <p:cNvPr id="3" name="Content Placeholder 2"/>
          <p:cNvSpPr>
            <a:spLocks noGrp="1"/>
          </p:cNvSpPr>
          <p:nvPr>
            <p:ph sz="quarter" idx="1"/>
          </p:nvPr>
        </p:nvSpPr>
        <p:spPr/>
        <p:txBody>
          <a:bodyPr/>
          <a:lstStyle/>
          <a:p>
            <a:r>
              <a:rPr lang="en-US" sz="1800" dirty="0" smtClean="0"/>
              <a:t>73% of the potential users are connected (FY11 there were 62%)</a:t>
            </a:r>
          </a:p>
          <a:p>
            <a:r>
              <a:rPr lang="en-US" sz="1800" dirty="0" smtClean="0"/>
              <a:t>Future Debt Service</a:t>
            </a:r>
          </a:p>
          <a:p>
            <a:r>
              <a:rPr lang="en-US" sz="1800" dirty="0" smtClean="0"/>
              <a:t>Projection of future years </a:t>
            </a:r>
          </a:p>
          <a:p>
            <a:r>
              <a:rPr lang="en-US" sz="1800" dirty="0" smtClean="0"/>
              <a:t>Improving Rate Projections</a:t>
            </a:r>
          </a:p>
          <a:p>
            <a:r>
              <a:rPr lang="en-US" sz="1800" dirty="0" smtClean="0"/>
              <a:t>Retained Earnings</a:t>
            </a:r>
          </a:p>
          <a:p>
            <a:r>
              <a:rPr lang="en-US" sz="1800" dirty="0"/>
              <a:t>Out of Town </a:t>
            </a:r>
            <a:r>
              <a:rPr lang="en-US" sz="1800" dirty="0" smtClean="0"/>
              <a:t>users</a:t>
            </a:r>
          </a:p>
          <a:p>
            <a:r>
              <a:rPr lang="en-US" sz="1800" dirty="0" smtClean="0"/>
              <a:t>State Hospital use</a:t>
            </a:r>
            <a:endParaRPr lang="en-US" sz="1800" dirty="0"/>
          </a:p>
          <a:p>
            <a:endParaRPr lang="en-US" dirty="0" smtClean="0"/>
          </a:p>
          <a:p>
            <a:pPr marL="0" indent="0">
              <a:buNone/>
            </a:pPr>
            <a:endParaRPr lang="en-US" dirty="0"/>
          </a:p>
          <a:p>
            <a:pPr marL="0" indent="0">
              <a:buNone/>
            </a:pPr>
            <a:endParaRPr lang="en-US" dirty="0"/>
          </a:p>
        </p:txBody>
      </p:sp>
    </p:spTree>
    <p:extLst>
      <p:ext uri="{BB962C8B-B14F-4D97-AF65-F5344CB8AC3E}">
        <p14:creationId xmlns:p14="http://schemas.microsoft.com/office/powerpoint/2010/main" val="211842954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457200" y="1506538"/>
            <a:ext cx="8229600" cy="1470025"/>
          </a:xfrm>
        </p:spPr>
        <p:txBody>
          <a:bodyPr>
            <a:normAutofit fontScale="90000"/>
          </a:bodyPr>
          <a:lstStyle/>
          <a:p>
            <a:pPr fontAlgn="auto">
              <a:spcAft>
                <a:spcPts val="0"/>
              </a:spcAft>
              <a:defRPr/>
            </a:pPr>
            <a:r>
              <a:rPr dirty="0" smtClean="0"/>
              <a:t/>
            </a:r>
            <a:br>
              <a:rPr dirty="0" smtClean="0"/>
            </a:br>
            <a:r>
              <a:rPr dirty="0" smtClean="0"/>
              <a:t>Stormwater Enterprise Fund</a:t>
            </a:r>
            <a:br>
              <a:rPr dirty="0" smtClean="0"/>
            </a:br>
            <a:endParaRPr dirty="0"/>
          </a:p>
        </p:txBody>
      </p:sp>
      <p:pic>
        <p:nvPicPr>
          <p:cNvPr id="33794" name="Picture 8"/>
          <p:cNvPicPr>
            <a:picLocks noChangeAspect="1" noChangeArrowheads="1"/>
          </p:cNvPicPr>
          <p:nvPr/>
        </p:nvPicPr>
        <p:blipFill>
          <a:blip r:embed="rId3" cstate="print"/>
          <a:srcRect/>
          <a:stretch>
            <a:fillRect/>
          </a:stretch>
        </p:blipFill>
        <p:spPr bwMode="auto">
          <a:xfrm>
            <a:off x="3810000" y="3886200"/>
            <a:ext cx="1357313" cy="1279525"/>
          </a:xfrm>
          <a:prstGeom prst="rect">
            <a:avLst/>
          </a:prstGeom>
          <a:noFill/>
          <a:ln w="9525">
            <a:noFill/>
            <a:miter lim="800000"/>
            <a:headEnd/>
            <a:tailEnd/>
          </a:ln>
        </p:spPr>
      </p:pic>
    </p:spTree>
    <p:extLst>
      <p:ext uri="{BB962C8B-B14F-4D97-AF65-F5344CB8AC3E}">
        <p14:creationId xmlns:p14="http://schemas.microsoft.com/office/powerpoint/2010/main" val="240117463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p:cNvSpPr>
            <a:spLocks noGrp="1"/>
          </p:cNvSpPr>
          <p:nvPr>
            <p:ph type="title"/>
          </p:nvPr>
        </p:nvSpPr>
        <p:spPr>
          <a:xfrm>
            <a:off x="457200" y="228600"/>
            <a:ext cx="7162800" cy="1143000"/>
          </a:xfrm>
        </p:spPr>
        <p:txBody>
          <a:bodyPr/>
          <a:lstStyle/>
          <a:p>
            <a:r>
              <a:rPr lang="en-US" sz="2400" u="sng" dirty="0" smtClean="0">
                <a:solidFill>
                  <a:srgbClr val="FF0000"/>
                </a:solidFill>
              </a:rPr>
              <a:t>Stormwater </a:t>
            </a:r>
            <a:r>
              <a:rPr lang="en-US" sz="2400" u="sng" dirty="0">
                <a:solidFill>
                  <a:srgbClr val="FF0000"/>
                </a:solidFill>
              </a:rPr>
              <a:t>Enterprise Fund </a:t>
            </a:r>
            <a:r>
              <a:rPr lang="en-US" sz="2400" u="sng" dirty="0" smtClean="0">
                <a:solidFill>
                  <a:srgbClr val="FF0000"/>
                </a:solidFill>
              </a:rPr>
              <a:t>Budget</a:t>
            </a:r>
          </a:p>
        </p:txBody>
      </p:sp>
      <p:pic>
        <p:nvPicPr>
          <p:cNvPr id="44035" name="Picture 8"/>
          <p:cNvPicPr>
            <a:picLocks noChangeAspect="1" noChangeArrowheads="1"/>
          </p:cNvPicPr>
          <p:nvPr/>
        </p:nvPicPr>
        <p:blipFill>
          <a:blip r:embed="rId3" cstate="print"/>
          <a:srcRect/>
          <a:stretch>
            <a:fillRect/>
          </a:stretch>
        </p:blipFill>
        <p:spPr bwMode="auto">
          <a:xfrm>
            <a:off x="7391400" y="228600"/>
            <a:ext cx="1357313" cy="1279525"/>
          </a:xfrm>
          <a:prstGeom prst="rect">
            <a:avLst/>
          </a:prstGeom>
          <a:noFill/>
          <a:ln w="9525">
            <a:noFill/>
            <a:miter lim="800000"/>
            <a:headEnd/>
            <a:tailEnd/>
          </a:ln>
        </p:spPr>
      </p:pic>
      <p:sp>
        <p:nvSpPr>
          <p:cNvPr id="2" name="Content Placeholder 1"/>
          <p:cNvSpPr>
            <a:spLocks noGrp="1"/>
          </p:cNvSpPr>
          <p:nvPr>
            <p:ph sz="quarter" idx="1"/>
          </p:nvPr>
        </p:nvSpPr>
        <p:spPr>
          <a:xfrm>
            <a:off x="914400" y="1447800"/>
            <a:ext cx="7772400" cy="5029200"/>
          </a:xfrm>
        </p:spPr>
        <p:txBody>
          <a:bodyPr/>
          <a:lstStyle/>
          <a:p>
            <a:pPr marL="0" indent="0">
              <a:buNone/>
            </a:pPr>
            <a:r>
              <a:rPr lang="en-US" sz="2000" dirty="0" err="1" smtClean="0"/>
              <a:t>Stormwater</a:t>
            </a:r>
            <a:r>
              <a:rPr lang="en-US" sz="2000" dirty="0" smtClean="0"/>
              <a:t> Budget and Revenue</a:t>
            </a:r>
          </a:p>
          <a:p>
            <a:pPr marL="0" indent="0">
              <a:buNone/>
            </a:pPr>
            <a:endParaRPr lang="en-US" sz="2000" dirty="0"/>
          </a:p>
          <a:p>
            <a:pPr marL="0" indent="0">
              <a:buNone/>
            </a:pPr>
            <a:endParaRPr lang="en-US" sz="2000" dirty="0" smtClean="0"/>
          </a:p>
          <a:p>
            <a:pPr marL="0" indent="0">
              <a:buNone/>
            </a:pPr>
            <a:endParaRPr lang="en-US" sz="2000" dirty="0"/>
          </a:p>
          <a:p>
            <a:pPr marL="0" indent="0">
              <a:buNone/>
            </a:pPr>
            <a:endParaRPr lang="en-US" sz="2000" dirty="0" smtClean="0"/>
          </a:p>
          <a:p>
            <a:pPr marL="0" indent="0">
              <a:buNone/>
            </a:pPr>
            <a:endParaRPr lang="en-US" sz="2000" dirty="0"/>
          </a:p>
          <a:p>
            <a:pPr marL="0" indent="0">
              <a:buNone/>
            </a:pPr>
            <a:endParaRPr lang="en-US" sz="2000" dirty="0" smtClean="0"/>
          </a:p>
          <a:p>
            <a:pPr marL="0" indent="0">
              <a:buNone/>
            </a:pPr>
            <a:endParaRPr lang="en-US" sz="2000" dirty="0"/>
          </a:p>
          <a:p>
            <a:pPr marL="0" indent="0">
              <a:buNone/>
            </a:pPr>
            <a:endParaRPr lang="en-US" sz="2000" dirty="0" smtClean="0"/>
          </a:p>
          <a:p>
            <a:pPr marL="0" indent="0">
              <a:buNone/>
            </a:pPr>
            <a:endParaRPr lang="en-US" sz="1200" dirty="0" smtClean="0"/>
          </a:p>
          <a:p>
            <a:pPr marL="0" indent="0">
              <a:buNone/>
            </a:pPr>
            <a:r>
              <a:rPr lang="en-US" sz="1400" dirty="0" smtClean="0"/>
              <a:t>The </a:t>
            </a:r>
            <a:r>
              <a:rPr lang="en-US" sz="1400" dirty="0" err="1" smtClean="0"/>
              <a:t>Stormwater</a:t>
            </a:r>
            <a:r>
              <a:rPr lang="en-US" sz="1400" dirty="0" smtClean="0"/>
              <a:t> Budget will continue to address </a:t>
            </a:r>
            <a:r>
              <a:rPr lang="en-US" sz="1400" dirty="0" err="1" smtClean="0"/>
              <a:t>Stromwater</a:t>
            </a:r>
            <a:r>
              <a:rPr lang="en-US" sz="1400" dirty="0" smtClean="0"/>
              <a:t> Permit compliance and maintenance </a:t>
            </a:r>
            <a:r>
              <a:rPr lang="en-US" sz="1400" dirty="0"/>
              <a:t>and repairs. </a:t>
            </a:r>
            <a:r>
              <a:rPr lang="en-US" sz="1400" dirty="0" smtClean="0"/>
              <a:t>The new addition to the FY22 Budget is to develop a Phosphorus </a:t>
            </a:r>
            <a:r>
              <a:rPr lang="en-US" sz="1400" dirty="0"/>
              <a:t>Source Identification </a:t>
            </a:r>
            <a:r>
              <a:rPr lang="en-US" sz="1400" dirty="0" smtClean="0"/>
              <a:t>Report which will cost  $35,000.  </a:t>
            </a:r>
          </a:p>
          <a:p>
            <a:pPr marL="0" indent="0">
              <a:buNone/>
            </a:pPr>
            <a:r>
              <a:rPr lang="en-US" sz="1400" dirty="0" err="1" smtClean="0"/>
              <a:t>Stormwater</a:t>
            </a:r>
            <a:r>
              <a:rPr lang="en-US" sz="1400" dirty="0" smtClean="0"/>
              <a:t> Fee will remain at $75 per residential equivalent unit.</a:t>
            </a:r>
            <a:endParaRPr lang="en-US" sz="1400" dirty="0"/>
          </a:p>
          <a:p>
            <a:pPr marL="0" indent="0">
              <a:buNone/>
            </a:pPr>
            <a:endParaRPr lang="en-US" sz="1200" dirty="0"/>
          </a:p>
        </p:txBody>
      </p:sp>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4563" y="1862138"/>
            <a:ext cx="7254875" cy="3132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0401817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a:xfrm>
            <a:off x="457200" y="274638"/>
            <a:ext cx="7010400" cy="792162"/>
          </a:xfrm>
        </p:spPr>
        <p:txBody>
          <a:bodyPr/>
          <a:lstStyle/>
          <a:p>
            <a:r>
              <a:rPr lang="en-US" sz="3600" dirty="0" smtClean="0">
                <a:solidFill>
                  <a:schemeClr val="tx1"/>
                </a:solidFill>
              </a:rPr>
              <a:t/>
            </a:r>
            <a:br>
              <a:rPr lang="en-US" sz="3600" dirty="0" smtClean="0">
                <a:solidFill>
                  <a:schemeClr val="tx1"/>
                </a:solidFill>
              </a:rPr>
            </a:br>
            <a:r>
              <a:rPr lang="en-US" sz="3600" dirty="0" smtClean="0">
                <a:solidFill>
                  <a:schemeClr val="tx1"/>
                </a:solidFill>
              </a:rPr>
              <a:t/>
            </a:r>
            <a:br>
              <a:rPr lang="en-US" sz="3600" dirty="0" smtClean="0">
                <a:solidFill>
                  <a:schemeClr val="tx1"/>
                </a:solidFill>
              </a:rPr>
            </a:br>
            <a:r>
              <a:rPr lang="en-US" sz="3600" dirty="0">
                <a:solidFill>
                  <a:schemeClr val="tx1"/>
                </a:solidFill>
              </a:rPr>
              <a:t/>
            </a:r>
            <a:br>
              <a:rPr lang="en-US" sz="3600" dirty="0">
                <a:solidFill>
                  <a:schemeClr val="tx1"/>
                </a:solidFill>
              </a:rPr>
            </a:br>
            <a:r>
              <a:rPr lang="en-US" sz="3600" dirty="0" smtClean="0">
                <a:solidFill>
                  <a:schemeClr val="tx1"/>
                </a:solidFill>
              </a:rPr>
              <a:t/>
            </a:r>
            <a:br>
              <a:rPr lang="en-US" sz="3600" dirty="0" smtClean="0">
                <a:solidFill>
                  <a:schemeClr val="tx1"/>
                </a:solidFill>
              </a:rPr>
            </a:br>
            <a:r>
              <a:rPr lang="en-US" sz="3600" dirty="0">
                <a:solidFill>
                  <a:schemeClr val="tx1"/>
                </a:solidFill>
              </a:rPr>
              <a:t/>
            </a:r>
            <a:br>
              <a:rPr lang="en-US" sz="3600" dirty="0">
                <a:solidFill>
                  <a:schemeClr val="tx1"/>
                </a:solidFill>
              </a:rPr>
            </a:br>
            <a:r>
              <a:rPr lang="en-US" sz="3600" dirty="0" smtClean="0">
                <a:solidFill>
                  <a:schemeClr val="tx1"/>
                </a:solidFill>
              </a:rPr>
              <a:t/>
            </a:r>
            <a:br>
              <a:rPr lang="en-US" sz="3600" dirty="0" smtClean="0">
                <a:solidFill>
                  <a:schemeClr val="tx1"/>
                </a:solidFill>
              </a:rPr>
            </a:br>
            <a:r>
              <a:rPr lang="en-US" sz="3600" dirty="0">
                <a:solidFill>
                  <a:schemeClr val="tx1"/>
                </a:solidFill>
              </a:rPr>
              <a:t/>
            </a:r>
            <a:br>
              <a:rPr lang="en-US" sz="3600" dirty="0">
                <a:solidFill>
                  <a:schemeClr val="tx1"/>
                </a:solidFill>
              </a:rPr>
            </a:br>
            <a:r>
              <a:rPr lang="en-US" sz="3600" dirty="0" smtClean="0">
                <a:solidFill>
                  <a:schemeClr val="tx1"/>
                </a:solidFill>
              </a:rPr>
              <a:t/>
            </a:r>
            <a:br>
              <a:rPr lang="en-US" sz="3600" dirty="0" smtClean="0">
                <a:solidFill>
                  <a:schemeClr val="tx1"/>
                </a:solidFill>
              </a:rPr>
            </a:br>
            <a:r>
              <a:rPr lang="en-US" sz="2400" u="sng" dirty="0" smtClean="0">
                <a:solidFill>
                  <a:srgbClr val="FF0000"/>
                </a:solidFill>
              </a:rPr>
              <a:t>Stormwater </a:t>
            </a:r>
            <a:r>
              <a:rPr lang="en-US" sz="2400" u="sng" dirty="0">
                <a:solidFill>
                  <a:srgbClr val="FF0000"/>
                </a:solidFill>
              </a:rPr>
              <a:t>Enterprise Fund </a:t>
            </a:r>
            <a:r>
              <a:rPr lang="en-US" sz="2400" u="sng" dirty="0" smtClean="0">
                <a:solidFill>
                  <a:srgbClr val="FF0000"/>
                </a:solidFill>
              </a:rPr>
              <a:t>Budget</a:t>
            </a:r>
          </a:p>
        </p:txBody>
      </p:sp>
      <p:sp>
        <p:nvSpPr>
          <p:cNvPr id="20482" name="Content Placeholder 2"/>
          <p:cNvSpPr>
            <a:spLocks noGrp="1"/>
          </p:cNvSpPr>
          <p:nvPr>
            <p:ph sz="quarter" idx="1"/>
          </p:nvPr>
        </p:nvSpPr>
        <p:spPr>
          <a:xfrm>
            <a:off x="449132" y="1143000"/>
            <a:ext cx="8229600" cy="5257800"/>
          </a:xfrm>
        </p:spPr>
        <p:txBody>
          <a:bodyPr/>
          <a:lstStyle/>
          <a:p>
            <a:pPr marL="285750" lvl="1" indent="-285750">
              <a:spcBef>
                <a:spcPts val="0"/>
              </a:spcBef>
            </a:pPr>
            <a:endParaRPr lang="en-US" sz="1600" dirty="0" smtClean="0"/>
          </a:p>
          <a:p>
            <a:pPr marL="285750" lvl="1" indent="-285750">
              <a:spcBef>
                <a:spcPts val="0"/>
              </a:spcBef>
            </a:pPr>
            <a:r>
              <a:rPr lang="en-US" sz="1600" dirty="0" smtClean="0"/>
              <a:t>Tewksbury charges a </a:t>
            </a:r>
            <a:r>
              <a:rPr lang="en-US" sz="1600" dirty="0"/>
              <a:t>flat fee for residential parcels with three or fewer units. </a:t>
            </a:r>
          </a:p>
          <a:p>
            <a:pPr marL="344488" lvl="1" indent="0">
              <a:spcBef>
                <a:spcPts val="0"/>
              </a:spcBef>
              <a:buNone/>
            </a:pPr>
            <a:r>
              <a:rPr lang="en-US" sz="1600" dirty="0" err="1" smtClean="0"/>
              <a:t>Stormwater</a:t>
            </a:r>
            <a:r>
              <a:rPr lang="en-US" sz="1600" dirty="0" smtClean="0"/>
              <a:t> </a:t>
            </a:r>
            <a:r>
              <a:rPr lang="en-US" sz="1600" dirty="0"/>
              <a:t>fee is based upon a billing metric known as an Equivalent Residential Unit (ERU</a:t>
            </a:r>
            <a:r>
              <a:rPr lang="en-US" sz="1600" dirty="0" smtClean="0"/>
              <a:t>).</a:t>
            </a:r>
          </a:p>
          <a:p>
            <a:pPr marL="344488" lvl="1" indent="0">
              <a:spcBef>
                <a:spcPts val="0"/>
              </a:spcBef>
              <a:buNone/>
            </a:pPr>
            <a:r>
              <a:rPr lang="en-US" sz="1600" dirty="0"/>
              <a:t>	</a:t>
            </a:r>
          </a:p>
          <a:p>
            <a:pPr marL="285750" lvl="1" indent="-285750">
              <a:spcBef>
                <a:spcPts val="0"/>
              </a:spcBef>
            </a:pPr>
            <a:r>
              <a:rPr lang="en-US" sz="1600" dirty="0"/>
              <a:t>An ERU is used to compare impact to the </a:t>
            </a:r>
            <a:r>
              <a:rPr lang="en-US" sz="1600" dirty="0" err="1"/>
              <a:t>stormwater</a:t>
            </a:r>
            <a:r>
              <a:rPr lang="en-US" sz="1600" dirty="0"/>
              <a:t> system across different land use types.	</a:t>
            </a:r>
          </a:p>
          <a:p>
            <a:pPr marL="285750" lvl="1" indent="-285750">
              <a:spcBef>
                <a:spcPts val="0"/>
              </a:spcBef>
            </a:pPr>
            <a:r>
              <a:rPr lang="en-US" sz="1600" dirty="0"/>
              <a:t>In Tewksbury, the ERU would equal the median impervious surface of a residential parcel with three units or less</a:t>
            </a:r>
            <a:r>
              <a:rPr lang="en-US" sz="1600" dirty="0" smtClean="0"/>
              <a:t>.</a:t>
            </a:r>
          </a:p>
          <a:p>
            <a:pPr marL="285750" lvl="1" indent="-285750">
              <a:spcBef>
                <a:spcPts val="0"/>
              </a:spcBef>
            </a:pPr>
            <a:endParaRPr lang="en-US" sz="1600" dirty="0"/>
          </a:p>
          <a:p>
            <a:pPr marL="285750" lvl="1" indent="-285750">
              <a:spcBef>
                <a:spcPts val="0"/>
              </a:spcBef>
            </a:pPr>
            <a:r>
              <a:rPr lang="en-US" sz="1600" dirty="0" smtClean="0"/>
              <a:t>The </a:t>
            </a:r>
            <a:r>
              <a:rPr lang="en-US" sz="1600" dirty="0"/>
              <a:t>ERU in Tewksbury is </a:t>
            </a:r>
            <a:r>
              <a:rPr lang="en-US" sz="1600" dirty="0" smtClean="0"/>
              <a:t>4,443SF </a:t>
            </a:r>
            <a:r>
              <a:rPr lang="en-US" sz="1600" dirty="0"/>
              <a:t>which the Fee is based upon.		</a:t>
            </a:r>
          </a:p>
          <a:p>
            <a:pPr marL="0" lvl="1" indent="0">
              <a:spcBef>
                <a:spcPts val="0"/>
              </a:spcBef>
              <a:buNone/>
            </a:pPr>
            <a:r>
              <a:rPr lang="en-US" sz="1600" dirty="0" smtClean="0"/>
              <a:t>  </a:t>
            </a:r>
            <a:endParaRPr lang="en-US" sz="1600" dirty="0"/>
          </a:p>
          <a:p>
            <a:pPr marL="285750" lvl="1" indent="-285750">
              <a:spcBef>
                <a:spcPts val="0"/>
              </a:spcBef>
            </a:pPr>
            <a:r>
              <a:rPr lang="en-US" sz="1600" dirty="0"/>
              <a:t> </a:t>
            </a:r>
            <a:r>
              <a:rPr lang="en-US" sz="1600" dirty="0" smtClean="0"/>
              <a:t>The current annual </a:t>
            </a:r>
            <a:r>
              <a:rPr lang="en-US" sz="1600" dirty="0"/>
              <a:t>flat fee/ERU is $75 per </a:t>
            </a:r>
            <a:r>
              <a:rPr lang="en-US" sz="1600" dirty="0" smtClean="0"/>
              <a:t>year and will remain the same in FY22.</a:t>
            </a:r>
          </a:p>
          <a:p>
            <a:pPr marL="285750" lvl="1" indent="-285750">
              <a:spcBef>
                <a:spcPts val="0"/>
              </a:spcBef>
            </a:pPr>
            <a:endParaRPr lang="en-US" sz="1600" dirty="0"/>
          </a:p>
          <a:p>
            <a:pPr marL="285750" lvl="1" indent="-285750">
              <a:spcBef>
                <a:spcPts val="0"/>
              </a:spcBef>
            </a:pPr>
            <a:r>
              <a:rPr lang="en-US" sz="1600" dirty="0"/>
              <a:t>There are 7,855 Residential ERUs which is projected to generate an estimated </a:t>
            </a:r>
            <a:r>
              <a:rPr lang="en-US" sz="1600" dirty="0" smtClean="0"/>
              <a:t>$589,125 </a:t>
            </a:r>
            <a:r>
              <a:rPr lang="en-US" sz="1600" dirty="0"/>
              <a:t>in revenue</a:t>
            </a:r>
            <a:r>
              <a:rPr lang="en-US" sz="1600" dirty="0" smtClean="0"/>
              <a:t>.</a:t>
            </a:r>
          </a:p>
          <a:p>
            <a:pPr marL="0" lvl="1" indent="0">
              <a:spcBef>
                <a:spcPts val="0"/>
              </a:spcBef>
              <a:buNone/>
            </a:pPr>
            <a:r>
              <a:rPr lang="en-US" sz="1600" dirty="0"/>
              <a:t>	</a:t>
            </a:r>
          </a:p>
          <a:p>
            <a:pPr marL="285750" lvl="1" indent="-285750">
              <a:spcBef>
                <a:spcPts val="0"/>
              </a:spcBef>
            </a:pPr>
            <a:r>
              <a:rPr lang="en-US" sz="1600" dirty="0"/>
              <a:t>There are 8,021 large Residential and Commercial ERUs which is projected to generate and estimated </a:t>
            </a:r>
            <a:r>
              <a:rPr lang="en-US" sz="1600" dirty="0" smtClean="0"/>
              <a:t>$601,575 </a:t>
            </a:r>
            <a:r>
              <a:rPr lang="en-US" sz="1600" dirty="0"/>
              <a:t>in revenue.</a:t>
            </a:r>
          </a:p>
          <a:p>
            <a:pPr marL="0" lvl="1" indent="0">
              <a:spcBef>
                <a:spcPts val="0"/>
              </a:spcBef>
              <a:buNone/>
            </a:pPr>
            <a:r>
              <a:rPr lang="en-US" sz="1600" dirty="0"/>
              <a:t>					</a:t>
            </a:r>
          </a:p>
          <a:p>
            <a:pPr marL="0" lvl="1" indent="0">
              <a:spcBef>
                <a:spcPts val="0"/>
              </a:spcBef>
              <a:buNone/>
            </a:pPr>
            <a:endParaRPr lang="en-US" sz="1600" i="1" dirty="0"/>
          </a:p>
        </p:txBody>
      </p:sp>
      <p:pic>
        <p:nvPicPr>
          <p:cNvPr id="20483" name="Picture 8"/>
          <p:cNvPicPr>
            <a:picLocks noChangeAspect="1" noChangeArrowheads="1"/>
          </p:cNvPicPr>
          <p:nvPr/>
        </p:nvPicPr>
        <p:blipFill>
          <a:blip r:embed="rId3" cstate="print"/>
          <a:srcRect/>
          <a:stretch>
            <a:fillRect/>
          </a:stretch>
        </p:blipFill>
        <p:spPr bwMode="auto">
          <a:xfrm>
            <a:off x="7315199" y="76200"/>
            <a:ext cx="1357313" cy="1279525"/>
          </a:xfrm>
          <a:prstGeom prst="rect">
            <a:avLst/>
          </a:prstGeom>
          <a:noFill/>
          <a:ln w="9525">
            <a:noFill/>
            <a:miter lim="800000"/>
            <a:headEnd/>
            <a:tailEnd/>
          </a:ln>
        </p:spPr>
      </p:pic>
    </p:spTree>
    <p:extLst>
      <p:ext uri="{BB962C8B-B14F-4D97-AF65-F5344CB8AC3E}">
        <p14:creationId xmlns:p14="http://schemas.microsoft.com/office/powerpoint/2010/main" val="34178697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a:xfrm>
            <a:off x="109488" y="304800"/>
            <a:ext cx="8153400" cy="838199"/>
          </a:xfrm>
        </p:spPr>
        <p:txBody>
          <a:bodyPr>
            <a:noAutofit/>
          </a:bodyPr>
          <a:lstStyle/>
          <a:p>
            <a:r>
              <a:rPr lang="en-US" sz="2400" dirty="0" smtClean="0">
                <a:solidFill>
                  <a:srgbClr val="FF0000"/>
                </a:solidFill>
              </a:rPr>
              <a:t/>
            </a:r>
            <a:br>
              <a:rPr lang="en-US" sz="2400" dirty="0" smtClean="0">
                <a:solidFill>
                  <a:srgbClr val="FF0000"/>
                </a:solidFill>
              </a:rPr>
            </a:br>
            <a:r>
              <a:rPr lang="en-US" sz="2400" dirty="0">
                <a:solidFill>
                  <a:srgbClr val="FF0000"/>
                </a:solidFill>
              </a:rPr>
              <a:t/>
            </a:r>
            <a:br>
              <a:rPr lang="en-US" sz="2400" dirty="0">
                <a:solidFill>
                  <a:srgbClr val="FF0000"/>
                </a:solidFill>
              </a:rPr>
            </a:br>
            <a:r>
              <a:rPr lang="en-US" sz="2400" dirty="0" smtClean="0">
                <a:solidFill>
                  <a:srgbClr val="FF0000"/>
                </a:solidFill>
              </a:rPr>
              <a:t/>
            </a:r>
            <a:br>
              <a:rPr lang="en-US" sz="2400" dirty="0" smtClean="0">
                <a:solidFill>
                  <a:srgbClr val="FF0000"/>
                </a:solidFill>
              </a:rPr>
            </a:br>
            <a:r>
              <a:rPr lang="en-US" sz="2400" dirty="0">
                <a:solidFill>
                  <a:srgbClr val="FF0000"/>
                </a:solidFill>
              </a:rPr>
              <a:t/>
            </a:r>
            <a:br>
              <a:rPr lang="en-US" sz="2400" dirty="0">
                <a:solidFill>
                  <a:srgbClr val="FF0000"/>
                </a:solidFill>
              </a:rPr>
            </a:br>
            <a:r>
              <a:rPr lang="en-US" sz="2400" dirty="0" smtClean="0">
                <a:solidFill>
                  <a:srgbClr val="FF0000"/>
                </a:solidFill>
              </a:rPr>
              <a:t>Enterprise </a:t>
            </a:r>
            <a:r>
              <a:rPr lang="en-US" sz="2400" dirty="0">
                <a:solidFill>
                  <a:srgbClr val="FF0000"/>
                </a:solidFill>
              </a:rPr>
              <a:t>Budgets and CIP Meeting</a:t>
            </a:r>
            <a:endParaRPr lang="en-US" sz="2400" dirty="0" smtClean="0">
              <a:solidFill>
                <a:srgbClr val="FF0000"/>
              </a:solidFill>
            </a:endParaRPr>
          </a:p>
        </p:txBody>
      </p:sp>
      <p:sp>
        <p:nvSpPr>
          <p:cNvPr id="14338" name="Content Placeholder 2"/>
          <p:cNvSpPr>
            <a:spLocks noGrp="1"/>
          </p:cNvSpPr>
          <p:nvPr>
            <p:ph sz="quarter" idx="1"/>
          </p:nvPr>
        </p:nvSpPr>
        <p:spPr>
          <a:xfrm>
            <a:off x="381000" y="1143000"/>
            <a:ext cx="8229600" cy="4876800"/>
          </a:xfrm>
        </p:spPr>
        <p:txBody>
          <a:bodyPr/>
          <a:lstStyle/>
          <a:p>
            <a:pPr marL="0" indent="0">
              <a:buNone/>
            </a:pPr>
            <a:r>
              <a:rPr lang="en-US" sz="1600" dirty="0" smtClean="0"/>
              <a:t>Definitions (cont.):</a:t>
            </a:r>
          </a:p>
          <a:p>
            <a:r>
              <a:rPr lang="en-US" sz="1600" u="sng" dirty="0" smtClean="0"/>
              <a:t>Property </a:t>
            </a:r>
            <a:r>
              <a:rPr lang="en-US" sz="1600" u="sng" dirty="0"/>
              <a:t>Tax </a:t>
            </a:r>
            <a:r>
              <a:rPr lang="en-US" sz="1600" u="sng" dirty="0" smtClean="0"/>
              <a:t>Levy</a:t>
            </a:r>
            <a:r>
              <a:rPr lang="en-US" sz="1600" dirty="0" smtClean="0"/>
              <a:t>:   Revenue </a:t>
            </a:r>
            <a:r>
              <a:rPr lang="en-US" sz="1600" dirty="0"/>
              <a:t>a community can raise through real and personal property </a:t>
            </a:r>
            <a:r>
              <a:rPr lang="en-US" sz="1600" dirty="0" smtClean="0"/>
              <a:t>taxes.  Proposition </a:t>
            </a:r>
            <a:r>
              <a:rPr lang="en-US" sz="1600" dirty="0"/>
              <a:t>21⁄2 places constraints on the amount of the levy raised by a city or town and on how much the levy can be increased from year to year.  A levy limit is a restriction on the amount of property taxes a community can levy.  The maximum the levy can be in a given year is 2.5% on the previous year’s limit plus certain allowable increases such as new growth, overrides and debt and capital exclusions.  </a:t>
            </a:r>
            <a:endParaRPr lang="en-US" sz="1600" dirty="0" smtClean="0"/>
          </a:p>
          <a:p>
            <a:r>
              <a:rPr lang="en-US" sz="1600" u="sng" dirty="0"/>
              <a:t>Capital Outlay Expenditure </a:t>
            </a:r>
            <a:r>
              <a:rPr lang="en-US" sz="1600" u="sng" dirty="0" smtClean="0"/>
              <a:t>Exclusion</a:t>
            </a:r>
            <a:r>
              <a:rPr lang="en-US" sz="1600" dirty="0" smtClean="0"/>
              <a:t>:  Temporary </a:t>
            </a:r>
            <a:r>
              <a:rPr lang="en-US" sz="1600" dirty="0"/>
              <a:t>increase in the tax levy to fund a </a:t>
            </a:r>
            <a:r>
              <a:rPr lang="en-US" sz="1600" dirty="0" smtClean="0"/>
              <a:t>capital project </a:t>
            </a:r>
            <a:r>
              <a:rPr lang="en-US" sz="1600" dirty="0"/>
              <a:t>or make a capital acquisition. </a:t>
            </a:r>
            <a:r>
              <a:rPr lang="en-US" sz="1600" dirty="0" smtClean="0"/>
              <a:t>Exclusions require </a:t>
            </a:r>
            <a:r>
              <a:rPr lang="en-US" sz="1600" dirty="0"/>
              <a:t>two-thirds vote of the selectmen or </a:t>
            </a:r>
            <a:r>
              <a:rPr lang="en-US" sz="1600" dirty="0" smtClean="0"/>
              <a:t>city council </a:t>
            </a:r>
            <a:r>
              <a:rPr lang="en-US" sz="1600" dirty="0"/>
              <a:t>(sometimes with the mayor's approval) </a:t>
            </a:r>
            <a:r>
              <a:rPr lang="en-US" sz="1600" dirty="0" smtClean="0"/>
              <a:t>and a </a:t>
            </a:r>
            <a:r>
              <a:rPr lang="en-US" sz="1600" dirty="0"/>
              <a:t>majority vote in a community-wide referendum</a:t>
            </a:r>
            <a:r>
              <a:rPr lang="en-US" sz="1600" dirty="0" smtClean="0"/>
              <a:t>.  The </a:t>
            </a:r>
            <a:r>
              <a:rPr lang="en-US" sz="1600" dirty="0"/>
              <a:t>exclusion is added to the tax levy only </a:t>
            </a:r>
            <a:r>
              <a:rPr lang="en-US" sz="1600" dirty="0" smtClean="0"/>
              <a:t>during the </a:t>
            </a:r>
            <a:r>
              <a:rPr lang="en-US" sz="1600" dirty="0"/>
              <a:t>year in which the project is being funded </a:t>
            </a:r>
            <a:r>
              <a:rPr lang="en-US" sz="1600" dirty="0" smtClean="0"/>
              <a:t>and may </a:t>
            </a:r>
            <a:r>
              <a:rPr lang="en-US" sz="1600" dirty="0"/>
              <a:t>increase the tax levy above the levy ceiling</a:t>
            </a:r>
            <a:r>
              <a:rPr lang="en-US" sz="1600" dirty="0" smtClean="0"/>
              <a:t>.</a:t>
            </a:r>
          </a:p>
          <a:p>
            <a:r>
              <a:rPr lang="en-US" sz="1600" u="sng" dirty="0"/>
              <a:t>Debt </a:t>
            </a:r>
            <a:r>
              <a:rPr lang="en-US" sz="1600" u="sng" dirty="0" smtClean="0"/>
              <a:t>Exclusion</a:t>
            </a:r>
            <a:r>
              <a:rPr lang="en-US" sz="1600" dirty="0" smtClean="0"/>
              <a:t>:  An </a:t>
            </a:r>
            <a:r>
              <a:rPr lang="en-US" sz="1600" dirty="0"/>
              <a:t>action taken by a </a:t>
            </a:r>
            <a:r>
              <a:rPr lang="en-US" sz="1600" dirty="0" smtClean="0"/>
              <a:t>community through </a:t>
            </a:r>
            <a:r>
              <a:rPr lang="en-US" sz="1600" dirty="0"/>
              <a:t>a referendum vote to raise the </a:t>
            </a:r>
            <a:r>
              <a:rPr lang="en-US" sz="1600" dirty="0" smtClean="0"/>
              <a:t>funds necessary </a:t>
            </a:r>
            <a:r>
              <a:rPr lang="en-US" sz="1600" dirty="0"/>
              <a:t>to pay debt service costs for a </a:t>
            </a:r>
            <a:r>
              <a:rPr lang="en-US" sz="1600" dirty="0" smtClean="0"/>
              <a:t>particular project </a:t>
            </a:r>
            <a:r>
              <a:rPr lang="en-US" sz="1600" dirty="0"/>
              <a:t>from the property tax levy, but outside </a:t>
            </a:r>
            <a:r>
              <a:rPr lang="en-US" sz="1600" dirty="0" smtClean="0"/>
              <a:t>the limits </a:t>
            </a:r>
            <a:r>
              <a:rPr lang="en-US" sz="1600" dirty="0"/>
              <a:t>under Proposition 2½. By approving a </a:t>
            </a:r>
            <a:r>
              <a:rPr lang="en-US" sz="1600" dirty="0" smtClean="0"/>
              <a:t>debt exclusion</a:t>
            </a:r>
            <a:r>
              <a:rPr lang="en-US" sz="1600" dirty="0"/>
              <a:t>, a community calculates its annual </a:t>
            </a:r>
            <a:r>
              <a:rPr lang="en-US" sz="1600" dirty="0" smtClean="0"/>
              <a:t>levy limit </a:t>
            </a:r>
            <a:r>
              <a:rPr lang="en-US" sz="1600" dirty="0"/>
              <a:t>under Proposition 2½, then adds the </a:t>
            </a:r>
            <a:r>
              <a:rPr lang="en-US" sz="1600" dirty="0" smtClean="0"/>
              <a:t>excluded debt </a:t>
            </a:r>
            <a:r>
              <a:rPr lang="en-US" sz="1600" dirty="0"/>
              <a:t>service cost. The amount is added to the </a:t>
            </a:r>
            <a:r>
              <a:rPr lang="en-US" sz="1600" dirty="0" smtClean="0"/>
              <a:t>levy limit </a:t>
            </a:r>
            <a:r>
              <a:rPr lang="en-US" sz="1600" dirty="0"/>
              <a:t>for the life of the debt only and may </a:t>
            </a:r>
            <a:r>
              <a:rPr lang="en-US" sz="1600" dirty="0" smtClean="0"/>
              <a:t>increase the </a:t>
            </a:r>
            <a:r>
              <a:rPr lang="en-US" sz="1600" dirty="0"/>
              <a:t>levy above the levy ceiling.</a:t>
            </a:r>
          </a:p>
        </p:txBody>
      </p:sp>
      <p:pic>
        <p:nvPicPr>
          <p:cNvPr id="14339" name="Picture 8"/>
          <p:cNvPicPr>
            <a:picLocks noChangeAspect="1" noChangeArrowheads="1"/>
          </p:cNvPicPr>
          <p:nvPr/>
        </p:nvPicPr>
        <p:blipFill>
          <a:blip r:embed="rId2" cstate="print"/>
          <a:srcRect/>
          <a:stretch>
            <a:fillRect/>
          </a:stretch>
        </p:blipFill>
        <p:spPr bwMode="auto">
          <a:xfrm>
            <a:off x="7619999" y="152400"/>
            <a:ext cx="1357313" cy="1203325"/>
          </a:xfrm>
          <a:prstGeom prst="rect">
            <a:avLst/>
          </a:prstGeom>
          <a:noFill/>
          <a:ln w="9525">
            <a:noFill/>
            <a:miter lim="800000"/>
            <a:headEnd/>
            <a:tailEnd/>
          </a:ln>
        </p:spPr>
      </p:pic>
    </p:spTree>
    <p:extLst>
      <p:ext uri="{BB962C8B-B14F-4D97-AF65-F5344CB8AC3E}">
        <p14:creationId xmlns:p14="http://schemas.microsoft.com/office/powerpoint/2010/main" val="284775718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a:xfrm>
            <a:off x="457200" y="274638"/>
            <a:ext cx="7010400" cy="792162"/>
          </a:xfrm>
        </p:spPr>
        <p:txBody>
          <a:bodyPr/>
          <a:lstStyle/>
          <a:p>
            <a:r>
              <a:rPr lang="en-US" sz="3600" dirty="0" smtClean="0">
                <a:solidFill>
                  <a:schemeClr val="tx1"/>
                </a:solidFill>
              </a:rPr>
              <a:t/>
            </a:r>
            <a:br>
              <a:rPr lang="en-US" sz="3600" dirty="0" smtClean="0">
                <a:solidFill>
                  <a:schemeClr val="tx1"/>
                </a:solidFill>
              </a:rPr>
            </a:br>
            <a:r>
              <a:rPr lang="en-US" sz="3600" dirty="0" smtClean="0">
                <a:solidFill>
                  <a:schemeClr val="tx1"/>
                </a:solidFill>
              </a:rPr>
              <a:t/>
            </a:r>
            <a:br>
              <a:rPr lang="en-US" sz="3600" dirty="0" smtClean="0">
                <a:solidFill>
                  <a:schemeClr val="tx1"/>
                </a:solidFill>
              </a:rPr>
            </a:br>
            <a:r>
              <a:rPr lang="en-US" sz="3600" dirty="0">
                <a:solidFill>
                  <a:schemeClr val="tx1"/>
                </a:solidFill>
              </a:rPr>
              <a:t/>
            </a:r>
            <a:br>
              <a:rPr lang="en-US" sz="3600" dirty="0">
                <a:solidFill>
                  <a:schemeClr val="tx1"/>
                </a:solidFill>
              </a:rPr>
            </a:br>
            <a:r>
              <a:rPr lang="en-US" sz="3600" dirty="0" smtClean="0">
                <a:solidFill>
                  <a:schemeClr val="tx1"/>
                </a:solidFill>
              </a:rPr>
              <a:t/>
            </a:r>
            <a:br>
              <a:rPr lang="en-US" sz="3600" dirty="0" smtClean="0">
                <a:solidFill>
                  <a:schemeClr val="tx1"/>
                </a:solidFill>
              </a:rPr>
            </a:br>
            <a:r>
              <a:rPr lang="en-US" sz="3600" dirty="0">
                <a:solidFill>
                  <a:schemeClr val="tx1"/>
                </a:solidFill>
              </a:rPr>
              <a:t/>
            </a:r>
            <a:br>
              <a:rPr lang="en-US" sz="3600" dirty="0">
                <a:solidFill>
                  <a:schemeClr val="tx1"/>
                </a:solidFill>
              </a:rPr>
            </a:br>
            <a:r>
              <a:rPr lang="en-US" sz="3600" dirty="0" smtClean="0">
                <a:solidFill>
                  <a:schemeClr val="tx1"/>
                </a:solidFill>
              </a:rPr>
              <a:t/>
            </a:r>
            <a:br>
              <a:rPr lang="en-US" sz="3600" dirty="0" smtClean="0">
                <a:solidFill>
                  <a:schemeClr val="tx1"/>
                </a:solidFill>
              </a:rPr>
            </a:br>
            <a:r>
              <a:rPr lang="en-US" sz="3600" dirty="0">
                <a:solidFill>
                  <a:schemeClr val="tx1"/>
                </a:solidFill>
              </a:rPr>
              <a:t/>
            </a:r>
            <a:br>
              <a:rPr lang="en-US" sz="3600" dirty="0">
                <a:solidFill>
                  <a:schemeClr val="tx1"/>
                </a:solidFill>
              </a:rPr>
            </a:br>
            <a:r>
              <a:rPr lang="en-US" sz="3600" dirty="0" smtClean="0">
                <a:solidFill>
                  <a:schemeClr val="tx1"/>
                </a:solidFill>
              </a:rPr>
              <a:t/>
            </a:r>
            <a:br>
              <a:rPr lang="en-US" sz="3600" dirty="0" smtClean="0">
                <a:solidFill>
                  <a:schemeClr val="tx1"/>
                </a:solidFill>
              </a:rPr>
            </a:br>
            <a:r>
              <a:rPr lang="en-US" sz="2400" u="sng" dirty="0" smtClean="0">
                <a:solidFill>
                  <a:srgbClr val="FF0000"/>
                </a:solidFill>
              </a:rPr>
              <a:t>Stormwater </a:t>
            </a:r>
            <a:r>
              <a:rPr lang="en-US" sz="2400" u="sng" dirty="0">
                <a:solidFill>
                  <a:srgbClr val="FF0000"/>
                </a:solidFill>
              </a:rPr>
              <a:t>Enterprise Fund </a:t>
            </a:r>
            <a:r>
              <a:rPr lang="en-US" sz="2400" u="sng" dirty="0" smtClean="0">
                <a:solidFill>
                  <a:srgbClr val="FF0000"/>
                </a:solidFill>
              </a:rPr>
              <a:t>Budget</a:t>
            </a:r>
          </a:p>
        </p:txBody>
      </p:sp>
      <p:sp>
        <p:nvSpPr>
          <p:cNvPr id="20482" name="Content Placeholder 2"/>
          <p:cNvSpPr>
            <a:spLocks noGrp="1"/>
          </p:cNvSpPr>
          <p:nvPr>
            <p:ph sz="quarter" idx="1"/>
          </p:nvPr>
        </p:nvSpPr>
        <p:spPr>
          <a:xfrm>
            <a:off x="449132" y="1143000"/>
            <a:ext cx="8229600" cy="5257800"/>
          </a:xfrm>
        </p:spPr>
        <p:txBody>
          <a:bodyPr/>
          <a:lstStyle/>
          <a:p>
            <a:pPr marL="344488" indent="-344488">
              <a:buClr>
                <a:schemeClr val="accent2"/>
              </a:buClr>
            </a:pPr>
            <a:r>
              <a:rPr lang="en-US" sz="1800" dirty="0"/>
              <a:t>Future Capital Improvements </a:t>
            </a:r>
            <a:r>
              <a:rPr lang="en-US" sz="2000" dirty="0"/>
              <a:t/>
            </a:r>
            <a:br>
              <a:rPr lang="en-US" sz="2000" dirty="0"/>
            </a:br>
            <a:endParaRPr lang="en-US" sz="2000" dirty="0" smtClean="0"/>
          </a:p>
          <a:p>
            <a:pPr marL="344488" indent="-344488">
              <a:buClr>
                <a:schemeClr val="accent2"/>
              </a:buClr>
            </a:pPr>
            <a:r>
              <a:rPr lang="en-US" sz="1800" dirty="0" smtClean="0"/>
              <a:t>Fiscal </a:t>
            </a:r>
            <a:r>
              <a:rPr lang="en-US" sz="1800" dirty="0"/>
              <a:t>Year </a:t>
            </a:r>
            <a:r>
              <a:rPr lang="en-US" sz="1800" dirty="0" smtClean="0"/>
              <a:t>2022 </a:t>
            </a:r>
            <a:r>
              <a:rPr lang="en-US" sz="1800" dirty="0"/>
              <a:t>– Fiscal Year </a:t>
            </a:r>
            <a:r>
              <a:rPr lang="en-US" sz="1800" dirty="0" smtClean="0"/>
              <a:t>2026: </a:t>
            </a:r>
            <a:r>
              <a:rPr lang="en-US" sz="1800" b="1" dirty="0" smtClean="0"/>
              <a:t>2,770,000 </a:t>
            </a:r>
            <a:endParaRPr lang="en-US" sz="1800" b="1" dirty="0"/>
          </a:p>
          <a:p>
            <a:pPr marL="457200" lvl="2" indent="-285750"/>
            <a:r>
              <a:rPr lang="en-US" sz="1600" b="1" dirty="0" smtClean="0"/>
              <a:t>2,380,000 – </a:t>
            </a:r>
            <a:r>
              <a:rPr lang="en-US" sz="1600" dirty="0" smtClean="0"/>
              <a:t>Drains </a:t>
            </a:r>
            <a:r>
              <a:rPr lang="en-US" sz="1600" dirty="0"/>
              <a:t>(Stormwater Fee)</a:t>
            </a:r>
          </a:p>
          <a:p>
            <a:pPr marL="457200" lvl="2" indent="-285750"/>
            <a:r>
              <a:rPr lang="en-US" sz="1600" b="1" dirty="0" smtClean="0"/>
              <a:t>   390,000 – </a:t>
            </a:r>
            <a:r>
              <a:rPr lang="en-US" sz="1600" dirty="0" smtClean="0"/>
              <a:t>Project </a:t>
            </a:r>
            <a:r>
              <a:rPr lang="en-US" sz="1600" dirty="0"/>
              <a:t>Development (Stormwater Fee)</a:t>
            </a:r>
          </a:p>
          <a:p>
            <a:pPr marL="171450" lvl="2" indent="0">
              <a:spcBef>
                <a:spcPts val="0"/>
              </a:spcBef>
              <a:buClr>
                <a:srgbClr val="C00000"/>
              </a:buClr>
              <a:buSzPct val="93000"/>
              <a:buNone/>
            </a:pPr>
            <a:endParaRPr lang="en-US" sz="2400" dirty="0"/>
          </a:p>
          <a:p>
            <a:pPr marL="342900" lvl="2" indent="-342900">
              <a:spcBef>
                <a:spcPts val="0"/>
              </a:spcBef>
              <a:buClr>
                <a:schemeClr val="accent2"/>
              </a:buClr>
            </a:pPr>
            <a:r>
              <a:rPr lang="en-US" sz="1800" dirty="0" smtClean="0"/>
              <a:t>Capital </a:t>
            </a:r>
            <a:r>
              <a:rPr lang="en-US" sz="1800" dirty="0"/>
              <a:t>Improvements Fiscal Year </a:t>
            </a:r>
            <a:r>
              <a:rPr lang="en-US" sz="1800" dirty="0" smtClean="0"/>
              <a:t>2022: </a:t>
            </a:r>
            <a:r>
              <a:rPr lang="en-US" sz="1800" b="1" dirty="0" smtClean="0"/>
              <a:t>515,000</a:t>
            </a:r>
            <a:r>
              <a:rPr lang="en-US" sz="1800" dirty="0" smtClean="0"/>
              <a:t>   </a:t>
            </a:r>
            <a:endParaRPr lang="en-US" sz="1800" dirty="0"/>
          </a:p>
          <a:p>
            <a:pPr marL="625475" lvl="2" indent="-454025"/>
            <a:r>
              <a:rPr lang="en-US" sz="1600" b="1" dirty="0" smtClean="0"/>
              <a:t>480,000 – Drains</a:t>
            </a:r>
            <a:r>
              <a:rPr lang="en-US" sz="1600" dirty="0" smtClean="0"/>
              <a:t>: </a:t>
            </a:r>
            <a:r>
              <a:rPr lang="en-US" sz="1600" dirty="0"/>
              <a:t>Pringle Street </a:t>
            </a:r>
            <a:r>
              <a:rPr lang="en-US" sz="1600" dirty="0" smtClean="0"/>
              <a:t>Culvert, Old </a:t>
            </a:r>
            <a:r>
              <a:rPr lang="en-US" sz="1600" dirty="0"/>
              <a:t>Boston Road connection to Main </a:t>
            </a:r>
            <a:r>
              <a:rPr lang="en-US" sz="1600" dirty="0" smtClean="0"/>
              <a:t>Street, 	           Cayuga Street. (Stormwater Fee)</a:t>
            </a:r>
          </a:p>
          <a:p>
            <a:pPr marL="569913" lvl="2" indent="-401638"/>
            <a:r>
              <a:rPr lang="en-US" sz="1600" b="1" dirty="0" smtClean="0"/>
              <a:t>  35,000 – Project Development</a:t>
            </a:r>
            <a:r>
              <a:rPr lang="en-US" sz="1600" dirty="0" smtClean="0"/>
              <a:t>:</a:t>
            </a:r>
            <a:r>
              <a:rPr lang="en-US" sz="1600" b="1" dirty="0" smtClean="0"/>
              <a:t>  </a:t>
            </a:r>
            <a:r>
              <a:rPr lang="en-US" sz="1600" dirty="0" smtClean="0"/>
              <a:t>Drain</a:t>
            </a:r>
            <a:r>
              <a:rPr lang="en-US" sz="1600" b="1" dirty="0" smtClean="0"/>
              <a:t> </a:t>
            </a:r>
            <a:r>
              <a:rPr lang="en-US" sz="1600" dirty="0" smtClean="0"/>
              <a:t>System Design </a:t>
            </a:r>
            <a:r>
              <a:rPr lang="en-US" sz="1600" dirty="0"/>
              <a:t>Woburn Street and </a:t>
            </a:r>
            <a:r>
              <a:rPr lang="en-US" sz="1600" dirty="0" err="1"/>
              <a:t>Felker</a:t>
            </a:r>
            <a:r>
              <a:rPr lang="en-US" sz="1600" dirty="0"/>
              <a:t> </a:t>
            </a:r>
            <a:r>
              <a:rPr lang="en-US" sz="1600" dirty="0" smtClean="0"/>
              <a:t>Street      	          neighborhood </a:t>
            </a:r>
            <a:r>
              <a:rPr lang="en-US" sz="1600" dirty="0"/>
              <a:t>(Stormwater Fee)</a:t>
            </a:r>
            <a:endParaRPr lang="en-US" sz="1600" dirty="0" smtClean="0"/>
          </a:p>
          <a:p>
            <a:pPr marL="0" lvl="1" indent="0">
              <a:spcBef>
                <a:spcPts val="0"/>
              </a:spcBef>
              <a:buNone/>
            </a:pPr>
            <a:endParaRPr lang="en-US" sz="1600" i="1" dirty="0"/>
          </a:p>
          <a:p>
            <a:pPr marL="0" lvl="1" indent="0">
              <a:spcBef>
                <a:spcPts val="0"/>
              </a:spcBef>
              <a:buNone/>
            </a:pPr>
            <a:r>
              <a:rPr lang="en-US" sz="1600" i="1" dirty="0" smtClean="0"/>
              <a:t>All Capital is Projected to be funded by the Stormwater Fee</a:t>
            </a:r>
          </a:p>
          <a:p>
            <a:pPr marL="0" lvl="1" indent="0">
              <a:spcBef>
                <a:spcPts val="0"/>
              </a:spcBef>
              <a:buNone/>
            </a:pPr>
            <a:endParaRPr lang="en-US" sz="1600" i="1" dirty="0"/>
          </a:p>
        </p:txBody>
      </p:sp>
      <p:pic>
        <p:nvPicPr>
          <p:cNvPr id="20483" name="Picture 8"/>
          <p:cNvPicPr>
            <a:picLocks noChangeAspect="1" noChangeArrowheads="1"/>
          </p:cNvPicPr>
          <p:nvPr/>
        </p:nvPicPr>
        <p:blipFill>
          <a:blip r:embed="rId3" cstate="print"/>
          <a:srcRect/>
          <a:stretch>
            <a:fillRect/>
          </a:stretch>
        </p:blipFill>
        <p:spPr bwMode="auto">
          <a:xfrm>
            <a:off x="7315199" y="76200"/>
            <a:ext cx="1357313" cy="1279525"/>
          </a:xfrm>
          <a:prstGeom prst="rect">
            <a:avLst/>
          </a:prstGeom>
          <a:noFill/>
          <a:ln w="9525">
            <a:noFill/>
            <a:miter lim="800000"/>
            <a:headEnd/>
            <a:tailEnd/>
          </a:ln>
        </p:spPr>
      </p:pic>
    </p:spTree>
    <p:extLst>
      <p:ext uri="{BB962C8B-B14F-4D97-AF65-F5344CB8AC3E}">
        <p14:creationId xmlns:p14="http://schemas.microsoft.com/office/powerpoint/2010/main" val="352527395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457200" y="1506538"/>
            <a:ext cx="8229600" cy="1470025"/>
          </a:xfrm>
        </p:spPr>
        <p:txBody>
          <a:bodyPr>
            <a:normAutofit fontScale="90000"/>
          </a:bodyPr>
          <a:lstStyle/>
          <a:p>
            <a:pPr fontAlgn="auto">
              <a:spcAft>
                <a:spcPts val="0"/>
              </a:spcAft>
              <a:defRPr/>
            </a:pPr>
            <a:r>
              <a:rPr dirty="0" smtClean="0"/>
              <a:t/>
            </a:r>
            <a:br>
              <a:rPr dirty="0" smtClean="0"/>
            </a:br>
            <a:r>
              <a:rPr dirty="0" smtClean="0"/>
              <a:t>Capital Improvement Plan </a:t>
            </a:r>
            <a:br>
              <a:rPr dirty="0" smtClean="0"/>
            </a:br>
            <a:r>
              <a:rPr lang="en-US" dirty="0" smtClean="0"/>
              <a:t>FY2022-FY2026</a:t>
            </a:r>
            <a:r>
              <a:rPr dirty="0" smtClean="0"/>
              <a:t/>
            </a:r>
            <a:br>
              <a:rPr dirty="0" smtClean="0"/>
            </a:br>
            <a:endParaRPr dirty="0"/>
          </a:p>
        </p:txBody>
      </p:sp>
      <p:pic>
        <p:nvPicPr>
          <p:cNvPr id="33794" name="Picture 8"/>
          <p:cNvPicPr>
            <a:picLocks noChangeAspect="1" noChangeArrowheads="1"/>
          </p:cNvPicPr>
          <p:nvPr/>
        </p:nvPicPr>
        <p:blipFill>
          <a:blip r:embed="rId3" cstate="print"/>
          <a:srcRect/>
          <a:stretch>
            <a:fillRect/>
          </a:stretch>
        </p:blipFill>
        <p:spPr bwMode="auto">
          <a:xfrm>
            <a:off x="3810000" y="3886200"/>
            <a:ext cx="1357313" cy="1279525"/>
          </a:xfrm>
          <a:prstGeom prst="rect">
            <a:avLst/>
          </a:prstGeom>
          <a:noFill/>
          <a:ln w="9525">
            <a:noFill/>
            <a:miter lim="800000"/>
            <a:headEnd/>
            <a:tailEnd/>
          </a:ln>
        </p:spPr>
      </p:pic>
    </p:spTree>
    <p:extLst>
      <p:ext uri="{BB962C8B-B14F-4D97-AF65-F5344CB8AC3E}">
        <p14:creationId xmlns:p14="http://schemas.microsoft.com/office/powerpoint/2010/main" val="154818628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Content Placeholder 2"/>
          <p:cNvSpPr>
            <a:spLocks noGrp="1"/>
          </p:cNvSpPr>
          <p:nvPr>
            <p:ph sz="quarter" idx="1"/>
          </p:nvPr>
        </p:nvSpPr>
        <p:spPr>
          <a:xfrm>
            <a:off x="304800" y="152400"/>
            <a:ext cx="8686800" cy="6477000"/>
          </a:xfrm>
        </p:spPr>
        <p:txBody>
          <a:bodyPr/>
          <a:lstStyle/>
          <a:p>
            <a:pPr marL="0" indent="0">
              <a:buNone/>
            </a:pPr>
            <a:endParaRPr lang="en-US" sz="1200" dirty="0" smtClean="0"/>
          </a:p>
          <a:p>
            <a:pPr marL="0" indent="0">
              <a:buNone/>
            </a:pPr>
            <a:endParaRPr lang="en-US" sz="1200" b="1" dirty="0" smtClean="0"/>
          </a:p>
          <a:p>
            <a:pPr marL="0" indent="0" algn="ctr" fontAlgn="b">
              <a:buNone/>
            </a:pPr>
            <a:r>
              <a:rPr lang="en-US" sz="800" b="1" dirty="0">
                <a:latin typeface="Arial"/>
              </a:rPr>
              <a:t>						</a:t>
            </a:r>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199" y="228600"/>
            <a:ext cx="8229601" cy="61499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5115876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33998"/>
            <a:ext cx="8305800" cy="5989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6404782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304800"/>
            <a:ext cx="8229600" cy="609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9259992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838200"/>
            <a:ext cx="8229600" cy="274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6307452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52400"/>
            <a:ext cx="8229600" cy="6272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0169281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199" y="380999"/>
            <a:ext cx="8229601" cy="6096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1046895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804862"/>
            <a:ext cx="8153400" cy="5227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5460597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1325" y="685800"/>
            <a:ext cx="8259763" cy="388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195750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a:xfrm>
            <a:off x="134369" y="152400"/>
            <a:ext cx="8153400" cy="762000"/>
          </a:xfrm>
        </p:spPr>
        <p:txBody>
          <a:bodyPr/>
          <a:lstStyle/>
          <a:p>
            <a:r>
              <a:rPr lang="en-US" sz="2400" dirty="0">
                <a:solidFill>
                  <a:srgbClr val="FF0000"/>
                </a:solidFill>
              </a:rPr>
              <a:t/>
            </a:r>
            <a:br>
              <a:rPr lang="en-US" sz="2400" dirty="0">
                <a:solidFill>
                  <a:srgbClr val="FF0000"/>
                </a:solidFill>
              </a:rPr>
            </a:br>
            <a:r>
              <a:rPr lang="en-US" sz="2400" dirty="0" smtClean="0">
                <a:solidFill>
                  <a:srgbClr val="FF0000"/>
                </a:solidFill>
              </a:rPr>
              <a:t>Enterprise </a:t>
            </a:r>
            <a:r>
              <a:rPr lang="en-US" sz="2400" dirty="0">
                <a:solidFill>
                  <a:srgbClr val="FF0000"/>
                </a:solidFill>
              </a:rPr>
              <a:t>Budgets and CIP Meeting</a:t>
            </a:r>
            <a:endParaRPr lang="en-US" sz="2400" dirty="0" smtClean="0">
              <a:solidFill>
                <a:srgbClr val="FF0000"/>
              </a:solidFill>
            </a:endParaRPr>
          </a:p>
        </p:txBody>
      </p:sp>
      <p:sp>
        <p:nvSpPr>
          <p:cNvPr id="14338" name="Content Placeholder 2"/>
          <p:cNvSpPr>
            <a:spLocks noGrp="1"/>
          </p:cNvSpPr>
          <p:nvPr>
            <p:ph sz="quarter" idx="1"/>
          </p:nvPr>
        </p:nvSpPr>
        <p:spPr>
          <a:xfrm>
            <a:off x="228600" y="914400"/>
            <a:ext cx="8229600" cy="5715000"/>
          </a:xfrm>
        </p:spPr>
        <p:txBody>
          <a:bodyPr/>
          <a:lstStyle/>
          <a:p>
            <a:pPr marL="0" indent="0">
              <a:buNone/>
            </a:pPr>
            <a:r>
              <a:rPr lang="en-US" sz="1600" dirty="0" smtClean="0"/>
              <a:t>Definitions (cont.):</a:t>
            </a:r>
          </a:p>
          <a:p>
            <a:r>
              <a:rPr lang="en-US" sz="1600" u="sng" dirty="0" smtClean="0"/>
              <a:t>Capital  Budget</a:t>
            </a:r>
            <a:r>
              <a:rPr lang="en-US" sz="1600" dirty="0" smtClean="0"/>
              <a:t>:  An </a:t>
            </a:r>
            <a:r>
              <a:rPr lang="en-US" sz="1600" dirty="0"/>
              <a:t>appropriation or spending plan that uses borrowing or direct outlay for capital or fixed asset improvements. Among other information, a capital budget should identify </a:t>
            </a:r>
            <a:r>
              <a:rPr lang="en-US" sz="1600" dirty="0" smtClean="0"/>
              <a:t>the method </a:t>
            </a:r>
            <a:r>
              <a:rPr lang="en-US" sz="1600" dirty="0"/>
              <a:t>of financing each recommended expenditure, i.e., tax levy or rates, and </a:t>
            </a:r>
            <a:r>
              <a:rPr lang="en-US" sz="1600" dirty="0" smtClean="0"/>
              <a:t>identify those </a:t>
            </a:r>
            <a:r>
              <a:rPr lang="en-US" sz="1600" dirty="0"/>
              <a:t>items that were not recommended</a:t>
            </a:r>
            <a:r>
              <a:rPr lang="en-US" sz="1600" dirty="0" smtClean="0"/>
              <a:t>.</a:t>
            </a:r>
          </a:p>
          <a:p>
            <a:r>
              <a:rPr lang="en-US" sz="1600" u="sng" dirty="0" smtClean="0"/>
              <a:t>Capital Improvement Plan</a:t>
            </a:r>
            <a:r>
              <a:rPr lang="en-US" sz="1600" dirty="0" smtClean="0"/>
              <a:t>:  An </a:t>
            </a:r>
            <a:r>
              <a:rPr lang="en-US" sz="1600" dirty="0"/>
              <a:t>appropriation or </a:t>
            </a:r>
            <a:r>
              <a:rPr lang="en-US" sz="1600" dirty="0" smtClean="0"/>
              <a:t>spending plan </a:t>
            </a:r>
            <a:r>
              <a:rPr lang="en-US" sz="1600" dirty="0"/>
              <a:t>that uses borrowing or direct outlay for </a:t>
            </a:r>
            <a:r>
              <a:rPr lang="en-US" sz="1600" dirty="0" smtClean="0"/>
              <a:t>capital or </a:t>
            </a:r>
            <a:r>
              <a:rPr lang="en-US" sz="1600" dirty="0"/>
              <a:t>fixed asset improvements. Among </a:t>
            </a:r>
            <a:r>
              <a:rPr lang="en-US" sz="1600" dirty="0" smtClean="0"/>
              <a:t>other  information</a:t>
            </a:r>
            <a:r>
              <a:rPr lang="en-US" sz="1600" dirty="0"/>
              <a:t>, a capital budget should identify </a:t>
            </a:r>
            <a:r>
              <a:rPr lang="en-US" sz="1600" dirty="0" smtClean="0"/>
              <a:t>the  method </a:t>
            </a:r>
            <a:r>
              <a:rPr lang="en-US" sz="1600" dirty="0"/>
              <a:t>of financing each </a:t>
            </a:r>
            <a:r>
              <a:rPr lang="en-US" sz="1600" dirty="0" smtClean="0"/>
              <a:t>recommended  expenditure</a:t>
            </a:r>
            <a:r>
              <a:rPr lang="en-US" sz="1600" dirty="0"/>
              <a:t>, i.e., tax levy or rates, and </a:t>
            </a:r>
            <a:r>
              <a:rPr lang="en-US" sz="1600" dirty="0" smtClean="0"/>
              <a:t>identify those </a:t>
            </a:r>
            <a:r>
              <a:rPr lang="en-US" sz="1600" dirty="0"/>
              <a:t>items that were not recommended</a:t>
            </a:r>
            <a:r>
              <a:rPr lang="en-US" sz="1600" dirty="0" smtClean="0"/>
              <a:t>.</a:t>
            </a:r>
          </a:p>
          <a:p>
            <a:r>
              <a:rPr lang="en-US" sz="1600" u="sng" dirty="0"/>
              <a:t>Stabilization Fund</a:t>
            </a:r>
            <a:r>
              <a:rPr lang="en-US" sz="1600" dirty="0"/>
              <a:t>:  A fund designed to accumulate amounts for capital and other future spending purposes, although it may be appropriated for any lawful purpose (MGL Ch. 40 §5B). Communities may establish one or more stabilization funds for different purposes and may appropriate into them in any year an amount not to exceed ten percent of the prior year’s tax levy. The total of all stabilization fund balances shall not exceed ten percent of the community’s equalized value, and any interest shall be added to and become a part of the funds. A two-thirds vote of town meeting or city council is required to establish, amend the purpose of, or appropriate money into or from the stabilization fund.  The </a:t>
            </a:r>
            <a:r>
              <a:rPr lang="en-US" sz="1600" dirty="0" smtClean="0"/>
              <a:t>Town </a:t>
            </a:r>
            <a:r>
              <a:rPr lang="en-US" sz="1600" dirty="0"/>
              <a:t>has a General Fund Stabilization with a balance </a:t>
            </a:r>
            <a:r>
              <a:rPr lang="en-US" sz="1600"/>
              <a:t>of  </a:t>
            </a:r>
            <a:r>
              <a:rPr lang="en-US" sz="1600" smtClean="0"/>
              <a:t>8,571,428 </a:t>
            </a:r>
            <a:r>
              <a:rPr lang="en-US" sz="1600" dirty="0" smtClean="0"/>
              <a:t>, </a:t>
            </a:r>
            <a:r>
              <a:rPr lang="en-US" sz="1600" dirty="0"/>
              <a:t>Water Stabilization Fund with a balance </a:t>
            </a:r>
            <a:r>
              <a:rPr lang="en-US" sz="1600"/>
              <a:t>of   </a:t>
            </a:r>
            <a:r>
              <a:rPr lang="en-US" sz="1600" smtClean="0"/>
              <a:t>1,923,520</a:t>
            </a:r>
            <a:r>
              <a:rPr lang="en-US" sz="1600" dirty="0" smtClean="0"/>
              <a:t>, </a:t>
            </a:r>
            <a:r>
              <a:rPr lang="en-US" sz="1600" dirty="0"/>
              <a:t>Sewer Stabilization Fund with a balance </a:t>
            </a:r>
            <a:r>
              <a:rPr lang="en-US" sz="1600"/>
              <a:t>of </a:t>
            </a:r>
            <a:r>
              <a:rPr lang="en-US" sz="1600" smtClean="0"/>
              <a:t>3,989,627</a:t>
            </a:r>
            <a:r>
              <a:rPr lang="en-US" sz="1600" dirty="0" smtClean="0"/>
              <a:t>.</a:t>
            </a:r>
            <a:endParaRPr lang="en-US" sz="1600" dirty="0"/>
          </a:p>
          <a:p>
            <a:r>
              <a:rPr lang="en-US" sz="1600" u="sng" dirty="0" smtClean="0"/>
              <a:t>General Fund</a:t>
            </a:r>
            <a:r>
              <a:rPr lang="en-US" sz="1600" dirty="0" smtClean="0"/>
              <a:t>:  </a:t>
            </a:r>
            <a:r>
              <a:rPr lang="en-US" sz="1600" dirty="0"/>
              <a:t>The fund used to account for </a:t>
            </a:r>
            <a:r>
              <a:rPr lang="en-US" sz="1600" dirty="0" smtClean="0"/>
              <a:t>most financial </a:t>
            </a:r>
            <a:r>
              <a:rPr lang="en-US" sz="1600" dirty="0"/>
              <a:t>resources and activities governed by </a:t>
            </a:r>
            <a:r>
              <a:rPr lang="en-US" sz="1600" dirty="0" smtClean="0"/>
              <a:t>the normal </a:t>
            </a:r>
            <a:r>
              <a:rPr lang="en-US" sz="1600" dirty="0"/>
              <a:t>town meeting/city council </a:t>
            </a:r>
            <a:r>
              <a:rPr lang="en-US" sz="1600" dirty="0" smtClean="0"/>
              <a:t>appropriation process.</a:t>
            </a:r>
          </a:p>
          <a:p>
            <a:endParaRPr lang="en-US" sz="1600" dirty="0" smtClean="0"/>
          </a:p>
        </p:txBody>
      </p:sp>
      <p:pic>
        <p:nvPicPr>
          <p:cNvPr id="14339" name="Picture 8"/>
          <p:cNvPicPr>
            <a:picLocks noChangeAspect="1" noChangeArrowheads="1"/>
          </p:cNvPicPr>
          <p:nvPr/>
        </p:nvPicPr>
        <p:blipFill>
          <a:blip r:embed="rId2" cstate="print"/>
          <a:srcRect/>
          <a:stretch>
            <a:fillRect/>
          </a:stretch>
        </p:blipFill>
        <p:spPr bwMode="auto">
          <a:xfrm>
            <a:off x="7619999" y="152400"/>
            <a:ext cx="1357313" cy="1203325"/>
          </a:xfrm>
          <a:prstGeom prst="rect">
            <a:avLst/>
          </a:prstGeom>
          <a:noFill/>
          <a:ln w="9525">
            <a:noFill/>
            <a:miter lim="800000"/>
            <a:headEnd/>
            <a:tailEnd/>
          </a:ln>
        </p:spPr>
      </p:pic>
    </p:spTree>
    <p:extLst>
      <p:ext uri="{BB962C8B-B14F-4D97-AF65-F5344CB8AC3E}">
        <p14:creationId xmlns:p14="http://schemas.microsoft.com/office/powerpoint/2010/main" val="333504267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620000" cy="715962"/>
          </a:xfrm>
        </p:spPr>
        <p:txBody>
          <a:bodyPr/>
          <a:lstStyle/>
          <a:p>
            <a:r>
              <a:rPr lang="en-US" sz="2400" u="sng" dirty="0" smtClean="0">
                <a:solidFill>
                  <a:srgbClr val="FF0000"/>
                </a:solidFill>
              </a:rPr>
              <a:t>Capital Plan FY22: Proposed Expenditures</a:t>
            </a:r>
            <a:endParaRPr lang="en-US" sz="2400" u="sng" dirty="0">
              <a:solidFill>
                <a:srgbClr val="FF0000"/>
              </a:solidFill>
            </a:endParaRPr>
          </a:p>
        </p:txBody>
      </p:sp>
      <p:pic>
        <p:nvPicPr>
          <p:cNvPr id="1024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66589" y="152401"/>
            <a:ext cx="1354137"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4" name="Picture 2"/>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bwMode="auto">
          <a:xfrm>
            <a:off x="1828800" y="1447800"/>
            <a:ext cx="5790831"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7391416"/>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620000" cy="715962"/>
          </a:xfrm>
        </p:spPr>
        <p:txBody>
          <a:bodyPr/>
          <a:lstStyle/>
          <a:p>
            <a:r>
              <a:rPr lang="en-US" sz="2400" u="sng" dirty="0" smtClean="0">
                <a:solidFill>
                  <a:srgbClr val="FF0000"/>
                </a:solidFill>
              </a:rPr>
              <a:t>Capital Plan FY22: Proposed Expenditures</a:t>
            </a:r>
            <a:endParaRPr lang="en-US" sz="2400" u="sng" dirty="0">
              <a:solidFill>
                <a:srgbClr val="FF0000"/>
              </a:solidFill>
            </a:endParaRPr>
          </a:p>
        </p:txBody>
      </p:sp>
      <p:pic>
        <p:nvPicPr>
          <p:cNvPr id="1024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66589" y="152400"/>
            <a:ext cx="1354137" cy="10667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bwMode="auto">
          <a:xfrm>
            <a:off x="1828801" y="1447800"/>
            <a:ext cx="5029200"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20547509"/>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u="sng" dirty="0" smtClean="0">
                <a:solidFill>
                  <a:srgbClr val="FF0000"/>
                </a:solidFill>
              </a:rPr>
              <a:t>Comments on Capital Plan</a:t>
            </a:r>
            <a:endParaRPr lang="en-US" sz="2400" u="sng" dirty="0">
              <a:solidFill>
                <a:srgbClr val="FF0000"/>
              </a:solidFill>
            </a:endParaRPr>
          </a:p>
        </p:txBody>
      </p:sp>
      <p:sp>
        <p:nvSpPr>
          <p:cNvPr id="3" name="Content Placeholder 2"/>
          <p:cNvSpPr>
            <a:spLocks noGrp="1"/>
          </p:cNvSpPr>
          <p:nvPr>
            <p:ph sz="quarter" idx="1"/>
          </p:nvPr>
        </p:nvSpPr>
        <p:spPr/>
        <p:txBody>
          <a:bodyPr/>
          <a:lstStyle/>
          <a:p>
            <a:r>
              <a:rPr lang="en-US" sz="1600" dirty="0" smtClean="0"/>
              <a:t>DPW Equipment</a:t>
            </a:r>
          </a:p>
          <a:p>
            <a:r>
              <a:rPr lang="en-US" sz="1600" dirty="0" smtClean="0"/>
              <a:t>Pavement Management</a:t>
            </a:r>
          </a:p>
          <a:p>
            <a:r>
              <a:rPr lang="en-US" sz="1600" dirty="0" smtClean="0"/>
              <a:t>Stormwater Permit Compliance</a:t>
            </a:r>
          </a:p>
          <a:p>
            <a:r>
              <a:rPr lang="en-US" sz="1600" dirty="0" smtClean="0"/>
              <a:t>Town and Schools Facilities</a:t>
            </a:r>
          </a:p>
          <a:p>
            <a:r>
              <a:rPr lang="en-US" sz="1600" dirty="0" smtClean="0"/>
              <a:t>Sidewalks</a:t>
            </a:r>
          </a:p>
          <a:p>
            <a:endParaRPr lang="en-US" sz="1600" dirty="0"/>
          </a:p>
          <a:p>
            <a:endParaRPr lang="en-US" sz="1600" dirty="0" smtClean="0"/>
          </a:p>
          <a:p>
            <a:pPr marL="0" indent="0">
              <a:buNone/>
            </a:pPr>
            <a:endParaRPr lang="en-US" dirty="0"/>
          </a:p>
        </p:txBody>
      </p:sp>
    </p:spTree>
    <p:extLst>
      <p:ext uri="{BB962C8B-B14F-4D97-AF65-F5344CB8AC3E}">
        <p14:creationId xmlns:p14="http://schemas.microsoft.com/office/powerpoint/2010/main" val="2656918028"/>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924800" cy="838200"/>
          </a:xfrm>
        </p:spPr>
        <p:txBody>
          <a:bodyPr/>
          <a:lstStyle/>
          <a:p>
            <a:r>
              <a:rPr lang="en-US" sz="2400" u="sng" dirty="0">
                <a:solidFill>
                  <a:srgbClr val="FF0000"/>
                </a:solidFill>
              </a:rPr>
              <a:t/>
            </a:r>
            <a:br>
              <a:rPr lang="en-US" sz="2400" u="sng" dirty="0">
                <a:solidFill>
                  <a:srgbClr val="FF0000"/>
                </a:solidFill>
              </a:rPr>
            </a:br>
            <a:r>
              <a:rPr lang="en-US" sz="2400" u="sng" dirty="0">
                <a:solidFill>
                  <a:srgbClr val="FF0000"/>
                </a:solidFill>
              </a:rPr>
              <a:t>Future needs to be addressed at October Special Town Meeting</a:t>
            </a:r>
          </a:p>
        </p:txBody>
      </p:sp>
      <p:sp>
        <p:nvSpPr>
          <p:cNvPr id="3" name="Content Placeholder 2"/>
          <p:cNvSpPr>
            <a:spLocks noGrp="1"/>
          </p:cNvSpPr>
          <p:nvPr>
            <p:ph sz="quarter" idx="1"/>
          </p:nvPr>
        </p:nvSpPr>
        <p:spPr>
          <a:xfrm>
            <a:off x="685800" y="1143000"/>
            <a:ext cx="7772400" cy="5181600"/>
          </a:xfrm>
        </p:spPr>
        <p:txBody>
          <a:bodyPr/>
          <a:lstStyle/>
          <a:p>
            <a:pPr marL="0" indent="0">
              <a:buNone/>
            </a:pPr>
            <a:r>
              <a:rPr lang="en-US" sz="1600" dirty="0" smtClean="0"/>
              <a:t>Use of Free Cash and other available funds or new revenue </a:t>
            </a:r>
          </a:p>
          <a:p>
            <a:r>
              <a:rPr lang="en-US" sz="1600" dirty="0" smtClean="0"/>
              <a:t>Address FY22 </a:t>
            </a:r>
            <a:r>
              <a:rPr lang="en-US" sz="1600" dirty="0"/>
              <a:t>Town and School operating budget needs/priorities that were not funded during the budget process or that may occur after May Town Meetings.  Areas include School staffing and operating, Public Safety </a:t>
            </a:r>
            <a:r>
              <a:rPr lang="en-US" sz="1600" dirty="0" smtClean="0"/>
              <a:t>overtime, </a:t>
            </a:r>
            <a:r>
              <a:rPr lang="en-US" sz="1600" dirty="0"/>
              <a:t>DPW staffing, </a:t>
            </a:r>
            <a:r>
              <a:rPr lang="en-US" sz="1600" dirty="0" smtClean="0"/>
              <a:t>Senior Center needs, ongoing </a:t>
            </a:r>
            <a:r>
              <a:rPr lang="en-US" sz="1600" dirty="0"/>
              <a:t>infrastructure and facility maintenance.</a:t>
            </a:r>
          </a:p>
          <a:p>
            <a:r>
              <a:rPr lang="en-US" sz="1600" dirty="0"/>
              <a:t>Fund Capital </a:t>
            </a:r>
            <a:r>
              <a:rPr lang="en-US" sz="1600" dirty="0" smtClean="0"/>
              <a:t>Equipment and Improvements </a:t>
            </a:r>
            <a:r>
              <a:rPr lang="en-US" sz="1600" dirty="0"/>
              <a:t>not addressed in </a:t>
            </a:r>
            <a:r>
              <a:rPr lang="en-US" sz="1600" dirty="0" smtClean="0"/>
              <a:t>Facilities and Grounds projects which include equipment and upgrades to the Skateboard Park, carpet at the Library, flooring at Town Hall Annex, Senior Center </a:t>
            </a:r>
            <a:r>
              <a:rPr lang="en-US" sz="1600" dirty="0"/>
              <a:t>Atrium Lights and </a:t>
            </a:r>
            <a:r>
              <a:rPr lang="en-US" sz="1600" dirty="0" err="1"/>
              <a:t>Astle</a:t>
            </a:r>
            <a:r>
              <a:rPr lang="en-US" sz="1600" dirty="0"/>
              <a:t> Street Tank </a:t>
            </a:r>
            <a:r>
              <a:rPr lang="en-US" sz="1600" dirty="0" smtClean="0"/>
              <a:t>Renovations.  All Projects will be addressed in the October.</a:t>
            </a:r>
            <a:endParaRPr lang="en-US" sz="1600" dirty="0"/>
          </a:p>
          <a:p>
            <a:r>
              <a:rPr lang="en-US" sz="1600" dirty="0"/>
              <a:t>Set aside 600,000 from Free Cash for possible </a:t>
            </a:r>
            <a:r>
              <a:rPr lang="en-US" sz="1600" dirty="0" smtClean="0"/>
              <a:t>FY22 </a:t>
            </a:r>
            <a:r>
              <a:rPr lang="en-US" sz="1600" dirty="0"/>
              <a:t>snow ice deficit</a:t>
            </a:r>
          </a:p>
          <a:p>
            <a:r>
              <a:rPr lang="en-US" sz="1600" dirty="0"/>
              <a:t>Use Certified Free Cash to replenish Stabilization Fund of the </a:t>
            </a:r>
            <a:r>
              <a:rPr lang="en-US" sz="1600" dirty="0" smtClean="0"/>
              <a:t>1,382,668 used for Capital Items with </a:t>
            </a:r>
            <a:r>
              <a:rPr lang="en-US" sz="1600" dirty="0"/>
              <a:t>a priority of transferring in more than that amount.</a:t>
            </a:r>
          </a:p>
          <a:p>
            <a:r>
              <a:rPr lang="en-US" sz="1600" dirty="0"/>
              <a:t>Use available funds for </a:t>
            </a:r>
            <a:r>
              <a:rPr lang="en-US" sz="1600" dirty="0" smtClean="0"/>
              <a:t>the DPW/School Facility </a:t>
            </a:r>
            <a:r>
              <a:rPr lang="en-US" sz="1600" dirty="0"/>
              <a:t>and </a:t>
            </a:r>
            <a:r>
              <a:rPr lang="en-US" sz="1600" dirty="0" smtClean="0"/>
              <a:t>Improvements to reduce amount needed to borrow for the project.</a:t>
            </a:r>
            <a:endParaRPr lang="en-US" sz="1600" dirty="0"/>
          </a:p>
          <a:p>
            <a:r>
              <a:rPr lang="en-US" sz="1600" dirty="0"/>
              <a:t>Use available funds to address Town and School Facility, Equipment and Infrastructure needs that may occur or identified after May Town Meetings.  </a:t>
            </a:r>
          </a:p>
          <a:p>
            <a:endParaRPr lang="en-US" sz="1600" dirty="0" smtClean="0"/>
          </a:p>
          <a:p>
            <a:pPr marL="0" indent="0">
              <a:buNone/>
            </a:pPr>
            <a:endParaRPr lang="en-US" dirty="0"/>
          </a:p>
        </p:txBody>
      </p:sp>
    </p:spTree>
    <p:extLst>
      <p:ext uri="{BB962C8B-B14F-4D97-AF65-F5344CB8AC3E}">
        <p14:creationId xmlns:p14="http://schemas.microsoft.com/office/powerpoint/2010/main" val="112745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a:xfrm>
            <a:off x="153031" y="152400"/>
            <a:ext cx="8153400" cy="923130"/>
          </a:xfrm>
        </p:spPr>
        <p:txBody>
          <a:bodyPr/>
          <a:lstStyle/>
          <a:p>
            <a:r>
              <a:rPr lang="en-US" sz="2400" dirty="0" smtClean="0">
                <a:solidFill>
                  <a:srgbClr val="FF0000"/>
                </a:solidFill>
              </a:rPr>
              <a:t/>
            </a:r>
            <a:br>
              <a:rPr lang="en-US" sz="2400" dirty="0" smtClean="0">
                <a:solidFill>
                  <a:srgbClr val="FF0000"/>
                </a:solidFill>
              </a:rPr>
            </a:br>
            <a:r>
              <a:rPr lang="en-US" sz="2400" dirty="0" smtClean="0">
                <a:solidFill>
                  <a:srgbClr val="FF0000"/>
                </a:solidFill>
              </a:rPr>
              <a:t>Enterprise </a:t>
            </a:r>
            <a:r>
              <a:rPr lang="en-US" sz="2400" dirty="0">
                <a:solidFill>
                  <a:srgbClr val="FF0000"/>
                </a:solidFill>
              </a:rPr>
              <a:t>Budgets and CIP Meeting</a:t>
            </a:r>
            <a:endParaRPr lang="en-US" sz="2400" dirty="0" smtClean="0">
              <a:solidFill>
                <a:srgbClr val="FF0000"/>
              </a:solidFill>
            </a:endParaRPr>
          </a:p>
        </p:txBody>
      </p:sp>
      <p:sp>
        <p:nvSpPr>
          <p:cNvPr id="14338" name="Content Placeholder 2"/>
          <p:cNvSpPr>
            <a:spLocks noGrp="1"/>
          </p:cNvSpPr>
          <p:nvPr>
            <p:ph sz="quarter" idx="1"/>
          </p:nvPr>
        </p:nvSpPr>
        <p:spPr>
          <a:xfrm>
            <a:off x="304800" y="1143000"/>
            <a:ext cx="8229600" cy="5562600"/>
          </a:xfrm>
        </p:spPr>
        <p:txBody>
          <a:bodyPr/>
          <a:lstStyle/>
          <a:p>
            <a:pPr marL="0" indent="0">
              <a:buNone/>
            </a:pPr>
            <a:r>
              <a:rPr lang="en-US" sz="1600" dirty="0" smtClean="0"/>
              <a:t>Definitions (cont.):</a:t>
            </a:r>
          </a:p>
          <a:p>
            <a:r>
              <a:rPr lang="en-US" sz="1600" u="sng" dirty="0"/>
              <a:t>Raise and </a:t>
            </a:r>
            <a:r>
              <a:rPr lang="en-US" sz="1600" u="sng" dirty="0" smtClean="0"/>
              <a:t>Appropriate (R&amp;A)</a:t>
            </a:r>
            <a:r>
              <a:rPr lang="en-US" sz="1600" dirty="0" smtClean="0"/>
              <a:t>:  </a:t>
            </a:r>
            <a:r>
              <a:rPr lang="en-US" sz="1600" dirty="0"/>
              <a:t>A phrase used to identify a funding source for an expenditure or expenditures, which refers to money generated by the tax levy or other local receipt.</a:t>
            </a:r>
          </a:p>
          <a:p>
            <a:r>
              <a:rPr lang="en-US" sz="1600" u="sng" dirty="0" smtClean="0"/>
              <a:t>Indirect Cost (Allocations)</a:t>
            </a:r>
            <a:r>
              <a:rPr lang="en-US" sz="1600" dirty="0" smtClean="0"/>
              <a:t>: </a:t>
            </a:r>
            <a:r>
              <a:rPr lang="en-US" sz="1600" dirty="0"/>
              <a:t>Costs of a service not reflected </a:t>
            </a:r>
            <a:r>
              <a:rPr lang="en-US" sz="1600" dirty="0" smtClean="0"/>
              <a:t>in the </a:t>
            </a:r>
            <a:r>
              <a:rPr lang="en-US" sz="1600" dirty="0"/>
              <a:t>operating budget of the entity providing </a:t>
            </a:r>
            <a:r>
              <a:rPr lang="en-US" sz="1600" dirty="0" smtClean="0"/>
              <a:t>the service</a:t>
            </a:r>
            <a:r>
              <a:rPr lang="en-US" sz="1600" dirty="0"/>
              <a:t>. An example of an indirect cost of </a:t>
            </a:r>
            <a:r>
              <a:rPr lang="en-US" sz="1600" dirty="0" smtClean="0"/>
              <a:t>providing water </a:t>
            </a:r>
            <a:r>
              <a:rPr lang="en-US" sz="1600" dirty="0"/>
              <a:t>service would be the value of time spent </a:t>
            </a:r>
            <a:r>
              <a:rPr lang="en-US" sz="1600" dirty="0" smtClean="0"/>
              <a:t>by non-water </a:t>
            </a:r>
            <a:r>
              <a:rPr lang="en-US" sz="1600" dirty="0"/>
              <a:t>department employees processing </a:t>
            </a:r>
            <a:r>
              <a:rPr lang="en-US" sz="1600" dirty="0" smtClean="0"/>
              <a:t>water bills</a:t>
            </a:r>
            <a:r>
              <a:rPr lang="en-US" sz="1600" dirty="0"/>
              <a:t>. A determination of these costs is necessary </a:t>
            </a:r>
            <a:r>
              <a:rPr lang="en-US" sz="1600" dirty="0" smtClean="0"/>
              <a:t>to analyze </a:t>
            </a:r>
            <a:r>
              <a:rPr lang="en-US" sz="1600" dirty="0"/>
              <a:t>the total cost of service delivery. </a:t>
            </a:r>
            <a:r>
              <a:rPr lang="en-US" sz="1600" dirty="0" smtClean="0"/>
              <a:t>The matter </a:t>
            </a:r>
            <a:r>
              <a:rPr lang="en-US" sz="1600" dirty="0"/>
              <a:t>of indirect costs arises most often in </a:t>
            </a:r>
            <a:r>
              <a:rPr lang="en-US" sz="1600" dirty="0" smtClean="0"/>
              <a:t>the context </a:t>
            </a:r>
            <a:r>
              <a:rPr lang="en-US" sz="1600" dirty="0"/>
              <a:t>of enterprise funds</a:t>
            </a:r>
            <a:r>
              <a:rPr lang="en-US" sz="1600" dirty="0" smtClean="0"/>
              <a:t>.</a:t>
            </a:r>
          </a:p>
          <a:p>
            <a:r>
              <a:rPr lang="en-US" sz="1600" u="sng" dirty="0" smtClean="0"/>
              <a:t>Free Cash</a:t>
            </a:r>
            <a:r>
              <a:rPr lang="en-US" sz="1600" dirty="0" smtClean="0"/>
              <a:t>:  </a:t>
            </a:r>
            <a:r>
              <a:rPr lang="en-US" sz="1600" dirty="0"/>
              <a:t>Remaining, unrestricted funds from operations of the previous fiscal year including unexpended free cash from the previous year, actual receipts in excess of revenue estimates shown on the tax recapitulation sheet, and unspent amounts in budget line-items. Unpaid property taxes and certain deficits reduce the amount that can be certified as free cash. The calculation of free cash is based on the balance sheet as of June 30, which is submitted by the community's auditor, accountant, or comptroller. Important: free cash is not available for appropriation until certified by the Director of Accounts. </a:t>
            </a:r>
            <a:r>
              <a:rPr lang="en-US" sz="1600" dirty="0" smtClean="0"/>
              <a:t>Current Certified Free Cash balance is 600,000.</a:t>
            </a:r>
            <a:endParaRPr lang="en-US" sz="1600" dirty="0"/>
          </a:p>
          <a:p>
            <a:r>
              <a:rPr lang="en-US" sz="1600" u="sng" dirty="0" smtClean="0"/>
              <a:t>Retained Earnings</a:t>
            </a:r>
            <a:r>
              <a:rPr lang="en-US" sz="1600" dirty="0" smtClean="0"/>
              <a:t>: An </a:t>
            </a:r>
            <a:r>
              <a:rPr lang="en-US" sz="1600" dirty="0"/>
              <a:t>equity account reflecting </a:t>
            </a:r>
            <a:r>
              <a:rPr lang="en-US" sz="1600" dirty="0" smtClean="0"/>
              <a:t>the accumulated </a:t>
            </a:r>
            <a:r>
              <a:rPr lang="en-US" sz="1600" dirty="0"/>
              <a:t>earnings of an enterprise fund </a:t>
            </a:r>
            <a:r>
              <a:rPr lang="en-US" sz="1600" dirty="0" smtClean="0"/>
              <a:t>that may </a:t>
            </a:r>
            <a:r>
              <a:rPr lang="en-US" sz="1600" dirty="0"/>
              <a:t>be used to fund capital improvements, </a:t>
            </a:r>
            <a:r>
              <a:rPr lang="en-US" sz="1600" dirty="0" smtClean="0"/>
              <a:t>to reimburse </a:t>
            </a:r>
            <a:r>
              <a:rPr lang="en-US" sz="1600" dirty="0"/>
              <a:t>the general fund for prior year subsidies</a:t>
            </a:r>
            <a:r>
              <a:rPr lang="en-US" sz="1600" dirty="0" smtClean="0"/>
              <a:t>, to </a:t>
            </a:r>
            <a:r>
              <a:rPr lang="en-US" sz="1600" dirty="0"/>
              <a:t>reduce user charges and to provide for </a:t>
            </a:r>
            <a:r>
              <a:rPr lang="en-US" sz="1600" dirty="0" smtClean="0"/>
              <a:t>enterprise revenue </a:t>
            </a:r>
            <a:r>
              <a:rPr lang="en-US" sz="1600" dirty="0"/>
              <a:t>deficits (operating loss</a:t>
            </a:r>
            <a:r>
              <a:rPr lang="en-US" sz="1600" dirty="0" smtClean="0"/>
              <a:t>). </a:t>
            </a:r>
            <a:r>
              <a:rPr lang="en-US" sz="1600" dirty="0"/>
              <a:t>Water </a:t>
            </a:r>
            <a:r>
              <a:rPr lang="en-US" sz="1600" dirty="0" smtClean="0"/>
              <a:t>Retained Earning has </a:t>
            </a:r>
            <a:r>
              <a:rPr lang="en-US" sz="1600" dirty="0"/>
              <a:t>a balance </a:t>
            </a:r>
            <a:r>
              <a:rPr lang="en-US" sz="1600" dirty="0" smtClean="0"/>
              <a:t>of </a:t>
            </a:r>
            <a:r>
              <a:rPr lang="en-US" sz="1600" dirty="0"/>
              <a:t>2,204,981, Sewer </a:t>
            </a:r>
            <a:r>
              <a:rPr lang="en-US" sz="1600" dirty="0" smtClean="0"/>
              <a:t>Retained </a:t>
            </a:r>
            <a:r>
              <a:rPr lang="en-US" sz="1600" dirty="0"/>
              <a:t>Earning </a:t>
            </a:r>
            <a:r>
              <a:rPr lang="en-US" sz="1600" dirty="0" smtClean="0"/>
              <a:t>has a </a:t>
            </a:r>
            <a:r>
              <a:rPr lang="en-US" sz="1600" dirty="0"/>
              <a:t>balance of </a:t>
            </a:r>
            <a:r>
              <a:rPr lang="en-US" sz="1600" dirty="0" smtClean="0"/>
              <a:t> </a:t>
            </a:r>
            <a:r>
              <a:rPr lang="en-US" sz="1600" dirty="0"/>
              <a:t>6,269,819, </a:t>
            </a:r>
            <a:r>
              <a:rPr lang="en-US" sz="1600" dirty="0" smtClean="0"/>
              <a:t>Cable Retained Earnings has a balance </a:t>
            </a:r>
            <a:r>
              <a:rPr lang="en-US" sz="1600" dirty="0"/>
              <a:t>of 1,916,553. </a:t>
            </a:r>
          </a:p>
          <a:p>
            <a:r>
              <a:rPr lang="en-US" sz="1600" dirty="0" smtClean="0"/>
              <a:t>.</a:t>
            </a:r>
            <a:endParaRPr lang="en-US" sz="1600" dirty="0"/>
          </a:p>
          <a:p>
            <a:endParaRPr lang="en-US" sz="1600" dirty="0"/>
          </a:p>
        </p:txBody>
      </p:sp>
      <p:pic>
        <p:nvPicPr>
          <p:cNvPr id="14339" name="Picture 8"/>
          <p:cNvPicPr>
            <a:picLocks noChangeAspect="1" noChangeArrowheads="1"/>
          </p:cNvPicPr>
          <p:nvPr/>
        </p:nvPicPr>
        <p:blipFill>
          <a:blip r:embed="rId2" cstate="print"/>
          <a:srcRect/>
          <a:stretch>
            <a:fillRect/>
          </a:stretch>
        </p:blipFill>
        <p:spPr bwMode="auto">
          <a:xfrm>
            <a:off x="6941341" y="76200"/>
            <a:ext cx="1357313" cy="1203325"/>
          </a:xfrm>
          <a:prstGeom prst="rect">
            <a:avLst/>
          </a:prstGeom>
          <a:noFill/>
          <a:ln w="9525">
            <a:noFill/>
            <a:miter lim="800000"/>
            <a:headEnd/>
            <a:tailEnd/>
          </a:ln>
        </p:spPr>
      </p:pic>
    </p:spTree>
    <p:extLst>
      <p:ext uri="{BB962C8B-B14F-4D97-AF65-F5344CB8AC3E}">
        <p14:creationId xmlns:p14="http://schemas.microsoft.com/office/powerpoint/2010/main" val="32070960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457200" y="1506538"/>
            <a:ext cx="8229600" cy="1470025"/>
          </a:xfrm>
        </p:spPr>
        <p:txBody>
          <a:bodyPr>
            <a:normAutofit fontScale="90000"/>
          </a:bodyPr>
          <a:lstStyle/>
          <a:p>
            <a:pPr fontAlgn="auto">
              <a:spcAft>
                <a:spcPts val="0"/>
              </a:spcAft>
              <a:defRPr/>
            </a:pPr>
            <a:r>
              <a:rPr dirty="0" smtClean="0"/>
              <a:t/>
            </a:r>
            <a:br>
              <a:rPr dirty="0" smtClean="0"/>
            </a:br>
            <a:r>
              <a:rPr dirty="0" err="1" smtClean="0"/>
              <a:t>Telemedia</a:t>
            </a:r>
            <a:r>
              <a:rPr dirty="0" smtClean="0"/>
              <a:t> Enterprise Fund</a:t>
            </a:r>
            <a:br>
              <a:rPr dirty="0" smtClean="0"/>
            </a:br>
            <a:endParaRPr dirty="0"/>
          </a:p>
        </p:txBody>
      </p:sp>
      <p:pic>
        <p:nvPicPr>
          <p:cNvPr id="19458" name="Picture 8"/>
          <p:cNvPicPr>
            <a:picLocks noChangeAspect="1" noChangeArrowheads="1"/>
          </p:cNvPicPr>
          <p:nvPr/>
        </p:nvPicPr>
        <p:blipFill>
          <a:blip r:embed="rId2" cstate="print"/>
          <a:srcRect/>
          <a:stretch>
            <a:fillRect/>
          </a:stretch>
        </p:blipFill>
        <p:spPr bwMode="auto">
          <a:xfrm>
            <a:off x="3886200" y="3657600"/>
            <a:ext cx="1357313" cy="12795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a:xfrm>
            <a:off x="304800" y="152400"/>
            <a:ext cx="5867400" cy="639762"/>
          </a:xfrm>
        </p:spPr>
        <p:txBody>
          <a:bodyPr/>
          <a:lstStyle/>
          <a:p>
            <a:r>
              <a:rPr lang="en-US" sz="3600" dirty="0" smtClean="0">
                <a:solidFill>
                  <a:schemeClr val="tx1"/>
                </a:solidFill>
              </a:rPr>
              <a:t/>
            </a:r>
            <a:br>
              <a:rPr lang="en-US" sz="3600" dirty="0" smtClean="0">
                <a:solidFill>
                  <a:schemeClr val="tx1"/>
                </a:solidFill>
              </a:rPr>
            </a:br>
            <a:r>
              <a:rPr lang="en-US" sz="3600" dirty="0" smtClean="0">
                <a:solidFill>
                  <a:schemeClr val="tx1"/>
                </a:solidFill>
              </a:rPr>
              <a:t/>
            </a:r>
            <a:br>
              <a:rPr lang="en-US" sz="3600" dirty="0" smtClean="0">
                <a:solidFill>
                  <a:schemeClr val="tx1"/>
                </a:solidFill>
              </a:rPr>
            </a:br>
            <a:r>
              <a:rPr lang="en-US" sz="3600" dirty="0" smtClean="0">
                <a:solidFill>
                  <a:schemeClr val="tx1"/>
                </a:solidFill>
              </a:rPr>
              <a:t/>
            </a:r>
            <a:br>
              <a:rPr lang="en-US" sz="3600" dirty="0" smtClean="0">
                <a:solidFill>
                  <a:schemeClr val="tx1"/>
                </a:solidFill>
              </a:rPr>
            </a:br>
            <a:r>
              <a:rPr lang="en-US" sz="3600" dirty="0" smtClean="0">
                <a:solidFill>
                  <a:schemeClr val="tx1"/>
                </a:solidFill>
              </a:rPr>
              <a:t/>
            </a:r>
            <a:br>
              <a:rPr lang="en-US" sz="3600" dirty="0" smtClean="0">
                <a:solidFill>
                  <a:schemeClr val="tx1"/>
                </a:solidFill>
              </a:rPr>
            </a:br>
            <a:r>
              <a:rPr lang="en-US" sz="3600" dirty="0" smtClean="0">
                <a:solidFill>
                  <a:schemeClr val="tx1"/>
                </a:solidFill>
              </a:rPr>
              <a:t/>
            </a:r>
            <a:br>
              <a:rPr lang="en-US" sz="3600" dirty="0" smtClean="0">
                <a:solidFill>
                  <a:schemeClr val="tx1"/>
                </a:solidFill>
              </a:rPr>
            </a:br>
            <a:r>
              <a:rPr lang="en-US" sz="3600" dirty="0" smtClean="0">
                <a:solidFill>
                  <a:schemeClr val="tx1"/>
                </a:solidFill>
              </a:rPr>
              <a:t/>
            </a:r>
            <a:br>
              <a:rPr lang="en-US" sz="3600" dirty="0" smtClean="0">
                <a:solidFill>
                  <a:schemeClr val="tx1"/>
                </a:solidFill>
              </a:rPr>
            </a:br>
            <a:r>
              <a:rPr lang="en-US" sz="3600" dirty="0" smtClean="0">
                <a:solidFill>
                  <a:schemeClr val="tx1"/>
                </a:solidFill>
              </a:rPr>
              <a:t/>
            </a:r>
            <a:br>
              <a:rPr lang="en-US" sz="3600" dirty="0" smtClean="0">
                <a:solidFill>
                  <a:schemeClr val="tx1"/>
                </a:solidFill>
              </a:rPr>
            </a:br>
            <a:r>
              <a:rPr lang="en-US" sz="3600" dirty="0" smtClean="0">
                <a:solidFill>
                  <a:schemeClr val="tx1"/>
                </a:solidFill>
              </a:rPr>
              <a:t/>
            </a:r>
            <a:br>
              <a:rPr lang="en-US" sz="3600" dirty="0" smtClean="0">
                <a:solidFill>
                  <a:schemeClr val="tx1"/>
                </a:solidFill>
              </a:rPr>
            </a:br>
            <a:r>
              <a:rPr lang="en-US" sz="2400" u="sng" dirty="0" err="1">
                <a:solidFill>
                  <a:srgbClr val="FF0000"/>
                </a:solidFill>
              </a:rPr>
              <a:t>Telemedia</a:t>
            </a:r>
            <a:r>
              <a:rPr lang="en-US" sz="2400" u="sng" dirty="0">
                <a:solidFill>
                  <a:srgbClr val="FF0000"/>
                </a:solidFill>
              </a:rPr>
              <a:t> </a:t>
            </a:r>
            <a:r>
              <a:rPr lang="en-US" sz="2400" u="sng" dirty="0" smtClean="0">
                <a:solidFill>
                  <a:srgbClr val="FF0000"/>
                </a:solidFill>
              </a:rPr>
              <a:t>Enterprise Fund Budget</a:t>
            </a:r>
          </a:p>
        </p:txBody>
      </p:sp>
      <p:sp>
        <p:nvSpPr>
          <p:cNvPr id="20482" name="Content Placeholder 2"/>
          <p:cNvSpPr>
            <a:spLocks noGrp="1"/>
          </p:cNvSpPr>
          <p:nvPr>
            <p:ph sz="quarter" idx="1"/>
          </p:nvPr>
        </p:nvSpPr>
        <p:spPr>
          <a:xfrm>
            <a:off x="228600" y="830316"/>
            <a:ext cx="8686800" cy="5875284"/>
          </a:xfrm>
        </p:spPr>
        <p:txBody>
          <a:bodyPr lIns="0" rIns="91440"/>
          <a:lstStyle/>
          <a:p>
            <a:pPr marL="112713" lvl="2" indent="0">
              <a:buNone/>
            </a:pPr>
            <a:r>
              <a:rPr lang="en-US" sz="1400" b="1" dirty="0" err="1" smtClean="0"/>
              <a:t>Telemedia</a:t>
            </a:r>
            <a:r>
              <a:rPr lang="en-US" sz="1400" b="1" dirty="0" smtClean="0"/>
              <a:t> Department Budget</a:t>
            </a:r>
          </a:p>
          <a:p>
            <a:pPr marL="112713" lvl="2" indent="0">
              <a:buNone/>
            </a:pPr>
            <a:endParaRPr lang="en-US" sz="1400" dirty="0" smtClean="0"/>
          </a:p>
          <a:p>
            <a:pPr marL="112713" lvl="2" indent="0">
              <a:buNone/>
            </a:pPr>
            <a:endParaRPr lang="en-US" sz="1600" dirty="0" smtClean="0"/>
          </a:p>
          <a:p>
            <a:pPr marL="593725" lvl="2" indent="0" algn="ctr">
              <a:buNone/>
            </a:pPr>
            <a:endParaRPr lang="en-US" sz="1600" dirty="0" smtClean="0"/>
          </a:p>
          <a:p>
            <a:pPr marL="593725" lvl="2" indent="0" algn="ctr">
              <a:buNone/>
            </a:pPr>
            <a:endParaRPr lang="en-US" sz="1600" dirty="0" smtClean="0"/>
          </a:p>
          <a:p>
            <a:pPr marL="593725" lvl="2" indent="0">
              <a:buNone/>
            </a:pPr>
            <a:endParaRPr lang="en-US" sz="1600" dirty="0" smtClean="0"/>
          </a:p>
          <a:p>
            <a:pPr marL="593725" lvl="2" indent="0">
              <a:buNone/>
            </a:pPr>
            <a:endParaRPr lang="en-US" sz="1600" dirty="0" smtClean="0"/>
          </a:p>
          <a:p>
            <a:pPr marL="593725" lvl="2" indent="0">
              <a:buNone/>
            </a:pPr>
            <a:endParaRPr lang="en-US" sz="1600" dirty="0"/>
          </a:p>
          <a:p>
            <a:pPr marL="593725" lvl="2" indent="0">
              <a:buNone/>
            </a:pPr>
            <a:endParaRPr lang="en-US" sz="1600" dirty="0" smtClean="0"/>
          </a:p>
          <a:p>
            <a:pPr marL="593725" lvl="2" indent="0">
              <a:buNone/>
            </a:pPr>
            <a:endParaRPr lang="en-US" sz="1600" dirty="0"/>
          </a:p>
          <a:p>
            <a:pPr marL="593725" lvl="2" indent="0">
              <a:buNone/>
            </a:pPr>
            <a:endParaRPr lang="en-US" sz="1600" dirty="0" smtClean="0"/>
          </a:p>
          <a:p>
            <a:pPr marL="112713" lvl="2" indent="0">
              <a:buNone/>
            </a:pPr>
            <a:endParaRPr lang="en-US" sz="1400" u="sng" dirty="0" smtClean="0"/>
          </a:p>
          <a:p>
            <a:pPr marL="112713" lvl="2" indent="0">
              <a:buNone/>
            </a:pPr>
            <a:endParaRPr lang="en-US" sz="1200" b="1" u="sng" dirty="0" smtClean="0"/>
          </a:p>
          <a:p>
            <a:pPr marL="112713" lvl="2" indent="0">
              <a:buNone/>
            </a:pPr>
            <a:endParaRPr lang="en-US" sz="1200" b="1" u="sng" dirty="0" smtClean="0"/>
          </a:p>
          <a:p>
            <a:pPr marL="112713" lvl="2" indent="0">
              <a:buNone/>
            </a:pPr>
            <a:r>
              <a:rPr lang="en-US" sz="1200" b="1" u="sng" dirty="0" smtClean="0"/>
              <a:t>Major Budget Changes</a:t>
            </a:r>
            <a:r>
              <a:rPr lang="en-US" sz="1200" b="1" dirty="0" smtClean="0"/>
              <a:t>:</a:t>
            </a:r>
            <a:r>
              <a:rPr lang="en-US" sz="1200" dirty="0" smtClean="0"/>
              <a:t>	</a:t>
            </a:r>
          </a:p>
          <a:p>
            <a:pPr marL="112713" lvl="2" indent="0">
              <a:buNone/>
            </a:pPr>
            <a:r>
              <a:rPr lang="en-US" sz="1200" b="1" dirty="0" smtClean="0"/>
              <a:t>Salaries:</a:t>
            </a:r>
            <a:r>
              <a:rPr lang="en-US" sz="1200" dirty="0" smtClean="0"/>
              <a:t> Adjustment step increases.</a:t>
            </a:r>
            <a:endParaRPr lang="en-US" sz="1200" b="1" dirty="0" smtClean="0"/>
          </a:p>
          <a:p>
            <a:pPr marL="112713" lvl="2" indent="0">
              <a:buNone/>
            </a:pPr>
            <a:r>
              <a:rPr lang="en-US" sz="1200" b="1" dirty="0" smtClean="0"/>
              <a:t>Operating:</a:t>
            </a:r>
            <a:r>
              <a:rPr lang="en-US" sz="1200" dirty="0"/>
              <a:t> </a:t>
            </a:r>
            <a:r>
              <a:rPr lang="en-US" sz="1200" dirty="0" smtClean="0"/>
              <a:t>Fund will be used to address equipment maintenance and operations as programs and broadcasting needs increase.  Main increase is fuel for the new Van and Property and Liability Insurance which is now funded in the </a:t>
            </a:r>
            <a:r>
              <a:rPr lang="en-US" sz="1200" dirty="0" err="1" smtClean="0"/>
              <a:t>Telemedia</a:t>
            </a:r>
            <a:r>
              <a:rPr lang="en-US" sz="1200" dirty="0" smtClean="0"/>
              <a:t> Budget.</a:t>
            </a:r>
            <a:endParaRPr lang="en-US" sz="1200" b="1" dirty="0" smtClean="0"/>
          </a:p>
          <a:p>
            <a:pPr marL="112713" lvl="2" indent="0">
              <a:buNone/>
            </a:pPr>
            <a:r>
              <a:rPr lang="en-US" sz="1200" b="1" dirty="0" smtClean="0"/>
              <a:t>Capital Outlay:  </a:t>
            </a:r>
            <a:r>
              <a:rPr lang="en-US" sz="1200" dirty="0" smtClean="0"/>
              <a:t>No Capital Outlay Requests.</a:t>
            </a:r>
          </a:p>
          <a:p>
            <a:pPr marL="112713" lvl="2" indent="0">
              <a:buNone/>
            </a:pPr>
            <a:endParaRPr lang="en-US" sz="1200" dirty="0"/>
          </a:p>
          <a:p>
            <a:pPr marL="112713" lvl="2" indent="0">
              <a:buNone/>
            </a:pPr>
            <a:r>
              <a:rPr lang="en-US" sz="1200" b="1" i="1" dirty="0" smtClean="0"/>
              <a:t>Capital Expense: 174,200 is for a closed captioning system to comply with FCC and ADA regulation</a:t>
            </a:r>
            <a:r>
              <a:rPr lang="en-US" sz="1200" b="1" dirty="0" smtClean="0"/>
              <a:t>s.</a:t>
            </a:r>
          </a:p>
          <a:p>
            <a:pPr marL="593725" lvl="2" indent="0">
              <a:buNone/>
            </a:pPr>
            <a:r>
              <a:rPr lang="en-US" sz="1200" dirty="0" smtClean="0"/>
              <a:t>		</a:t>
            </a:r>
          </a:p>
          <a:p>
            <a:pPr lvl="2">
              <a:buNone/>
            </a:pPr>
            <a:endParaRPr lang="en-US" dirty="0" smtClean="0"/>
          </a:p>
          <a:p>
            <a:pPr lvl="2"/>
            <a:endParaRPr lang="en-US" dirty="0" smtClean="0"/>
          </a:p>
          <a:p>
            <a:pPr lvl="2"/>
            <a:endParaRPr lang="en-US" dirty="0" smtClean="0"/>
          </a:p>
          <a:p>
            <a:pPr lvl="2">
              <a:buNone/>
            </a:pPr>
            <a:endParaRPr lang="en-US" dirty="0" smtClean="0"/>
          </a:p>
        </p:txBody>
      </p:sp>
      <p:pic>
        <p:nvPicPr>
          <p:cNvPr id="20483" name="Picture 8"/>
          <p:cNvPicPr>
            <a:picLocks noChangeAspect="1" noChangeArrowheads="1"/>
          </p:cNvPicPr>
          <p:nvPr/>
        </p:nvPicPr>
        <p:blipFill>
          <a:blip r:embed="rId3" cstate="print"/>
          <a:srcRect/>
          <a:stretch>
            <a:fillRect/>
          </a:stretch>
        </p:blipFill>
        <p:spPr bwMode="auto">
          <a:xfrm>
            <a:off x="7086600" y="76200"/>
            <a:ext cx="1357313" cy="1064252"/>
          </a:xfrm>
          <a:prstGeom prst="rect">
            <a:avLst/>
          </a:prstGeom>
          <a:noFill/>
          <a:ln w="9525">
            <a:noFill/>
            <a:miter lim="800000"/>
            <a:headEnd/>
            <a:tailEnd/>
          </a:ln>
        </p:spPr>
      </p:pic>
      <p:pic>
        <p:nvPicPr>
          <p:cNvPr id="102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1" y="1140453"/>
            <a:ext cx="7076346" cy="35077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a:xfrm>
            <a:off x="457200" y="274638"/>
            <a:ext cx="5867400" cy="868362"/>
          </a:xfrm>
        </p:spPr>
        <p:txBody>
          <a:bodyPr/>
          <a:lstStyle/>
          <a:p>
            <a:r>
              <a:rPr lang="en-US" sz="3600" dirty="0" smtClean="0">
                <a:solidFill>
                  <a:schemeClr val="tx1"/>
                </a:solidFill>
              </a:rPr>
              <a:t/>
            </a:r>
            <a:br>
              <a:rPr lang="en-US" sz="3600" dirty="0" smtClean="0">
                <a:solidFill>
                  <a:schemeClr val="tx1"/>
                </a:solidFill>
              </a:rPr>
            </a:br>
            <a:r>
              <a:rPr lang="en-US" sz="3600" dirty="0" smtClean="0">
                <a:solidFill>
                  <a:schemeClr val="tx1"/>
                </a:solidFill>
              </a:rPr>
              <a:t/>
            </a:r>
            <a:br>
              <a:rPr lang="en-US" sz="3600" dirty="0" smtClean="0">
                <a:solidFill>
                  <a:schemeClr val="tx1"/>
                </a:solidFill>
              </a:rPr>
            </a:br>
            <a:r>
              <a:rPr lang="en-US" sz="3600" dirty="0">
                <a:solidFill>
                  <a:schemeClr val="tx1"/>
                </a:solidFill>
              </a:rPr>
              <a:t/>
            </a:r>
            <a:br>
              <a:rPr lang="en-US" sz="3600" dirty="0">
                <a:solidFill>
                  <a:schemeClr val="tx1"/>
                </a:solidFill>
              </a:rPr>
            </a:br>
            <a:r>
              <a:rPr lang="en-US" sz="3600" dirty="0" smtClean="0">
                <a:solidFill>
                  <a:schemeClr val="tx1"/>
                </a:solidFill>
              </a:rPr>
              <a:t/>
            </a:r>
            <a:br>
              <a:rPr lang="en-US" sz="3600" dirty="0" smtClean="0">
                <a:solidFill>
                  <a:schemeClr val="tx1"/>
                </a:solidFill>
              </a:rPr>
            </a:br>
            <a:r>
              <a:rPr lang="en-US" sz="3600" dirty="0">
                <a:solidFill>
                  <a:schemeClr val="tx1"/>
                </a:solidFill>
              </a:rPr>
              <a:t/>
            </a:r>
            <a:br>
              <a:rPr lang="en-US" sz="3600" dirty="0">
                <a:solidFill>
                  <a:schemeClr val="tx1"/>
                </a:solidFill>
              </a:rPr>
            </a:br>
            <a:r>
              <a:rPr lang="en-US" sz="3600" dirty="0" smtClean="0">
                <a:solidFill>
                  <a:schemeClr val="tx1"/>
                </a:solidFill>
              </a:rPr>
              <a:t/>
            </a:r>
            <a:br>
              <a:rPr lang="en-US" sz="3600" dirty="0" smtClean="0">
                <a:solidFill>
                  <a:schemeClr val="tx1"/>
                </a:solidFill>
              </a:rPr>
            </a:br>
            <a:r>
              <a:rPr lang="en-US" sz="3600" dirty="0">
                <a:solidFill>
                  <a:schemeClr val="tx1"/>
                </a:solidFill>
              </a:rPr>
              <a:t/>
            </a:r>
            <a:br>
              <a:rPr lang="en-US" sz="3600" dirty="0">
                <a:solidFill>
                  <a:schemeClr val="tx1"/>
                </a:solidFill>
              </a:rPr>
            </a:br>
            <a:r>
              <a:rPr lang="en-US" sz="3600" dirty="0" smtClean="0">
                <a:solidFill>
                  <a:schemeClr val="tx1"/>
                </a:solidFill>
              </a:rPr>
              <a:t/>
            </a:r>
            <a:br>
              <a:rPr lang="en-US" sz="3600" dirty="0" smtClean="0">
                <a:solidFill>
                  <a:schemeClr val="tx1"/>
                </a:solidFill>
              </a:rPr>
            </a:br>
            <a:r>
              <a:rPr lang="en-US" sz="2400" u="sng" dirty="0" smtClean="0">
                <a:solidFill>
                  <a:srgbClr val="FF0000"/>
                </a:solidFill>
              </a:rPr>
              <a:t/>
            </a:r>
            <a:br>
              <a:rPr lang="en-US" sz="2400" u="sng" dirty="0" smtClean="0">
                <a:solidFill>
                  <a:srgbClr val="FF0000"/>
                </a:solidFill>
              </a:rPr>
            </a:br>
            <a:r>
              <a:rPr lang="en-US" sz="2400" u="sng" dirty="0" err="1">
                <a:solidFill>
                  <a:srgbClr val="FF0000"/>
                </a:solidFill>
              </a:rPr>
              <a:t>Telemedia</a:t>
            </a:r>
            <a:r>
              <a:rPr lang="en-US" sz="2400" u="sng" dirty="0">
                <a:solidFill>
                  <a:srgbClr val="FF0000"/>
                </a:solidFill>
              </a:rPr>
              <a:t> Enterprise Fund Budget</a:t>
            </a:r>
            <a:endParaRPr lang="en-US" sz="2400" u="sng" dirty="0" smtClean="0">
              <a:solidFill>
                <a:srgbClr val="FF0000"/>
              </a:solidFill>
            </a:endParaRPr>
          </a:p>
        </p:txBody>
      </p:sp>
      <p:sp>
        <p:nvSpPr>
          <p:cNvPr id="20482" name="Content Placeholder 2"/>
          <p:cNvSpPr>
            <a:spLocks noGrp="1"/>
          </p:cNvSpPr>
          <p:nvPr>
            <p:ph sz="quarter" idx="1"/>
          </p:nvPr>
        </p:nvSpPr>
        <p:spPr>
          <a:xfrm>
            <a:off x="307446" y="1219200"/>
            <a:ext cx="8607954" cy="5318125"/>
          </a:xfrm>
        </p:spPr>
        <p:txBody>
          <a:bodyPr/>
          <a:lstStyle/>
          <a:p>
            <a:pPr marL="273050" lvl="1" indent="-273050">
              <a:spcBef>
                <a:spcPts val="575"/>
              </a:spcBef>
              <a:buClr>
                <a:schemeClr val="accent1"/>
              </a:buClr>
            </a:pPr>
            <a:r>
              <a:rPr lang="en-US" sz="1600" dirty="0"/>
              <a:t>Future Capital Improvements </a:t>
            </a:r>
            <a:r>
              <a:rPr lang="en-US" sz="1600" dirty="0" smtClean="0"/>
              <a:t>Fiscal </a:t>
            </a:r>
            <a:r>
              <a:rPr lang="en-US" sz="1600" dirty="0"/>
              <a:t>Year </a:t>
            </a:r>
            <a:r>
              <a:rPr lang="en-US" sz="1600" dirty="0" smtClean="0"/>
              <a:t>2022 - </a:t>
            </a:r>
            <a:r>
              <a:rPr lang="en-US" sz="1600" dirty="0"/>
              <a:t>Fiscal Year </a:t>
            </a:r>
            <a:r>
              <a:rPr lang="en-US" sz="1600" dirty="0" smtClean="0"/>
              <a:t>2026:   </a:t>
            </a:r>
            <a:r>
              <a:rPr lang="en-US" sz="1600" dirty="0"/>
              <a:t>589,200 </a:t>
            </a:r>
          </a:p>
          <a:p>
            <a:pPr marL="0" lvl="1" indent="0">
              <a:spcBef>
                <a:spcPts val="575"/>
              </a:spcBef>
              <a:buClr>
                <a:schemeClr val="accent1"/>
              </a:buClr>
              <a:buNone/>
            </a:pPr>
            <a:endParaRPr lang="en-US" sz="1000" dirty="0" smtClean="0"/>
          </a:p>
          <a:p>
            <a:pPr marL="547687" lvl="2" indent="-273050">
              <a:spcBef>
                <a:spcPts val="575"/>
              </a:spcBef>
              <a:buClr>
                <a:schemeClr val="accent1"/>
              </a:buClr>
            </a:pPr>
            <a:r>
              <a:rPr lang="en-US" sz="1400" b="1" dirty="0" smtClean="0"/>
              <a:t>FY22: 174,200 </a:t>
            </a:r>
            <a:r>
              <a:rPr lang="en-US" sz="1400" dirty="0" smtClean="0"/>
              <a:t>- </a:t>
            </a:r>
            <a:r>
              <a:rPr lang="en-US" sz="1400" dirty="0"/>
              <a:t>Closed Captioning System ( Raise and Appropriate Cable Franchise Fee)</a:t>
            </a:r>
          </a:p>
          <a:p>
            <a:pPr marL="547687" lvl="2" indent="-273050">
              <a:spcBef>
                <a:spcPts val="575"/>
              </a:spcBef>
              <a:buClr>
                <a:schemeClr val="accent1"/>
              </a:buClr>
            </a:pPr>
            <a:r>
              <a:rPr lang="en-US" sz="1400" b="1" dirty="0" smtClean="0"/>
              <a:t>FY23: 178,000 </a:t>
            </a:r>
            <a:r>
              <a:rPr lang="en-US" sz="1400" dirty="0" smtClean="0"/>
              <a:t>-</a:t>
            </a:r>
            <a:r>
              <a:rPr lang="en-US" sz="1400" b="1" dirty="0" smtClean="0"/>
              <a:t> </a:t>
            </a:r>
            <a:r>
              <a:rPr lang="en-US" sz="1400" dirty="0" smtClean="0"/>
              <a:t>Town </a:t>
            </a:r>
            <a:r>
              <a:rPr lang="en-US" sz="1400" dirty="0"/>
              <a:t>Hall Video </a:t>
            </a:r>
            <a:r>
              <a:rPr lang="en-US" sz="1400" dirty="0" smtClean="0"/>
              <a:t>Upgrade ( </a:t>
            </a:r>
            <a:r>
              <a:rPr lang="en-US" sz="1400" dirty="0"/>
              <a:t>Raise and Appropriate Cable Franchise Fee)</a:t>
            </a:r>
          </a:p>
          <a:p>
            <a:pPr marL="547687" lvl="2" indent="-273050">
              <a:spcBef>
                <a:spcPts val="575"/>
              </a:spcBef>
              <a:buClr>
                <a:schemeClr val="accent1"/>
              </a:buClr>
            </a:pPr>
            <a:r>
              <a:rPr lang="en-US" sz="1400" b="1" dirty="0" smtClean="0"/>
              <a:t>FY24: 131,000 </a:t>
            </a:r>
            <a:r>
              <a:rPr lang="en-US" sz="1400" dirty="0" smtClean="0"/>
              <a:t>- </a:t>
            </a:r>
            <a:r>
              <a:rPr lang="en-US" sz="1400" dirty="0"/>
              <a:t>TMHS Studio Upgrade ( Raise and Appropriate Cable Franchise Fee)</a:t>
            </a:r>
            <a:r>
              <a:rPr lang="en-US" sz="1400" dirty="0" smtClean="0"/>
              <a:t>      </a:t>
            </a:r>
            <a:endParaRPr lang="en-US" sz="1400" dirty="0"/>
          </a:p>
          <a:p>
            <a:pPr marL="547687" lvl="2" indent="-273050">
              <a:spcBef>
                <a:spcPts val="575"/>
              </a:spcBef>
              <a:buClr>
                <a:schemeClr val="accent1"/>
              </a:buClr>
            </a:pPr>
            <a:r>
              <a:rPr lang="en-US" sz="1400" b="1" dirty="0" smtClean="0"/>
              <a:t>FY25: 50,000 </a:t>
            </a:r>
            <a:r>
              <a:rPr lang="en-US" sz="1400" dirty="0" smtClean="0"/>
              <a:t>- </a:t>
            </a:r>
            <a:r>
              <a:rPr lang="en-US" sz="1400" dirty="0"/>
              <a:t>Custom Broadcast </a:t>
            </a:r>
            <a:r>
              <a:rPr lang="en-US" sz="1400" dirty="0" err="1"/>
              <a:t>Flypack</a:t>
            </a:r>
            <a:r>
              <a:rPr lang="en-US" sz="1400" dirty="0"/>
              <a:t> ( Raise and Appropriate Cable Franchise Fee)</a:t>
            </a:r>
            <a:r>
              <a:rPr lang="en-US" sz="1400" dirty="0" smtClean="0"/>
              <a:t>        </a:t>
            </a:r>
            <a:endParaRPr lang="en-US" sz="1400" dirty="0"/>
          </a:p>
          <a:p>
            <a:pPr marL="547687" lvl="2" indent="-273050">
              <a:spcBef>
                <a:spcPts val="575"/>
              </a:spcBef>
              <a:buClr>
                <a:schemeClr val="accent1"/>
              </a:buClr>
            </a:pPr>
            <a:r>
              <a:rPr lang="en-US" sz="1400" b="1" dirty="0" smtClean="0"/>
              <a:t>FY26: 56,000 </a:t>
            </a:r>
            <a:r>
              <a:rPr lang="en-US" sz="1400" dirty="0" smtClean="0"/>
              <a:t>- Broadcast server</a:t>
            </a:r>
            <a:r>
              <a:rPr lang="en-US" sz="1400" dirty="0"/>
              <a:t> ( Raise and Appropriate Cable Franchise Fee)</a:t>
            </a:r>
          </a:p>
          <a:p>
            <a:pPr marL="273050" lvl="1" indent="-273050">
              <a:spcBef>
                <a:spcPts val="575"/>
              </a:spcBef>
              <a:buClr>
                <a:schemeClr val="accent1"/>
              </a:buClr>
            </a:pPr>
            <a:endParaRPr lang="en-US" sz="1600" dirty="0"/>
          </a:p>
          <a:p>
            <a:pPr marL="0" lvl="1" indent="0">
              <a:spcBef>
                <a:spcPts val="575"/>
              </a:spcBef>
              <a:buClr>
                <a:schemeClr val="accent1"/>
              </a:buClr>
              <a:buNone/>
            </a:pPr>
            <a:r>
              <a:rPr lang="en-US" sz="1600" i="1" dirty="0"/>
              <a:t>Balance Cable Retained Earning : </a:t>
            </a:r>
            <a:r>
              <a:rPr lang="en-US" sz="1600" i="1" dirty="0" smtClean="0"/>
              <a:t>1,916,553</a:t>
            </a:r>
          </a:p>
          <a:p>
            <a:pPr marL="0" lvl="1" indent="0">
              <a:spcBef>
                <a:spcPts val="575"/>
              </a:spcBef>
              <a:buClr>
                <a:schemeClr val="accent1"/>
              </a:buClr>
              <a:buNone/>
            </a:pPr>
            <a:endParaRPr lang="en-US" sz="1600" i="1" dirty="0"/>
          </a:p>
          <a:p>
            <a:pPr marL="0" lvl="1" indent="0">
              <a:spcBef>
                <a:spcPts val="575"/>
              </a:spcBef>
              <a:buClr>
                <a:schemeClr val="accent1"/>
              </a:buClr>
              <a:buNone/>
            </a:pPr>
            <a:r>
              <a:rPr lang="en-US" sz="1600" i="1" dirty="0" smtClean="0"/>
              <a:t>Comcast Franchise Fee and Capital Collected in FY20: 296,635</a:t>
            </a:r>
          </a:p>
          <a:p>
            <a:pPr marL="0" lvl="1" indent="0">
              <a:spcBef>
                <a:spcPts val="575"/>
              </a:spcBef>
              <a:buClr>
                <a:schemeClr val="accent1"/>
              </a:buClr>
              <a:buNone/>
            </a:pPr>
            <a:endParaRPr lang="en-US" sz="1600" i="1" dirty="0"/>
          </a:p>
          <a:p>
            <a:pPr marL="0" lvl="1" indent="0">
              <a:spcBef>
                <a:spcPts val="575"/>
              </a:spcBef>
              <a:buClr>
                <a:schemeClr val="accent1"/>
              </a:buClr>
              <a:buNone/>
            </a:pPr>
            <a:r>
              <a:rPr lang="en-US" sz="1600" i="1" dirty="0" smtClean="0"/>
              <a:t>Verizon Franchise </a:t>
            </a:r>
            <a:r>
              <a:rPr lang="en-US" sz="1600" i="1" dirty="0"/>
              <a:t>Fee Collected in FY20: </a:t>
            </a:r>
            <a:r>
              <a:rPr lang="en-US" sz="1600" i="1" dirty="0" smtClean="0"/>
              <a:t>339,148</a:t>
            </a:r>
          </a:p>
          <a:p>
            <a:pPr marL="0" lvl="1" indent="0">
              <a:spcBef>
                <a:spcPts val="575"/>
              </a:spcBef>
              <a:buClr>
                <a:schemeClr val="accent1"/>
              </a:buClr>
              <a:buNone/>
            </a:pPr>
            <a:endParaRPr lang="en-US" sz="1600" i="1" dirty="0"/>
          </a:p>
          <a:p>
            <a:pPr marL="0" lvl="1" indent="0">
              <a:spcBef>
                <a:spcPts val="575"/>
              </a:spcBef>
              <a:buClr>
                <a:schemeClr val="accent1"/>
              </a:buClr>
              <a:buNone/>
            </a:pPr>
            <a:r>
              <a:rPr lang="en-US" sz="1600" i="1" dirty="0" smtClean="0"/>
              <a:t>Total Cable TV Revenue FY20 : 635,783</a:t>
            </a:r>
            <a:endParaRPr lang="en-US" sz="1600" dirty="0"/>
          </a:p>
          <a:p>
            <a:pPr marL="0" lvl="1" indent="0">
              <a:spcBef>
                <a:spcPts val="575"/>
              </a:spcBef>
              <a:buClr>
                <a:schemeClr val="accent1"/>
              </a:buClr>
              <a:buNone/>
            </a:pPr>
            <a:endParaRPr lang="en-US" sz="1600" dirty="0"/>
          </a:p>
        </p:txBody>
      </p:sp>
      <p:pic>
        <p:nvPicPr>
          <p:cNvPr id="20483" name="Picture 8"/>
          <p:cNvPicPr>
            <a:picLocks noChangeAspect="1" noChangeArrowheads="1"/>
          </p:cNvPicPr>
          <p:nvPr/>
        </p:nvPicPr>
        <p:blipFill>
          <a:blip r:embed="rId3" cstate="print"/>
          <a:srcRect/>
          <a:stretch>
            <a:fillRect/>
          </a:stretch>
        </p:blipFill>
        <p:spPr bwMode="auto">
          <a:xfrm>
            <a:off x="7428089" y="76200"/>
            <a:ext cx="1357313" cy="1279525"/>
          </a:xfrm>
          <a:prstGeom prst="rect">
            <a:avLst/>
          </a:prstGeom>
          <a:noFill/>
          <a:ln w="9525">
            <a:noFill/>
            <a:miter lim="800000"/>
            <a:headEnd/>
            <a:tailEnd/>
          </a:ln>
        </p:spPr>
      </p:pic>
    </p:spTree>
    <p:extLst>
      <p:ext uri="{BB962C8B-B14F-4D97-AF65-F5344CB8AC3E}">
        <p14:creationId xmlns:p14="http://schemas.microsoft.com/office/powerpoint/2010/main" val="414927736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ustom 1">
      <a:majorFont>
        <a:latin typeface="Times New Roman"/>
        <a:ea typeface=""/>
        <a:cs typeface=""/>
      </a:majorFont>
      <a:minorFont>
        <a:latin typeface="Times New Roman"/>
        <a:ea typeface=""/>
        <a:cs typeface=""/>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11467</TotalTime>
  <Words>2009</Words>
  <Application>Microsoft Office PowerPoint</Application>
  <PresentationFormat>On-screen Show (4:3)</PresentationFormat>
  <Paragraphs>509</Paragraphs>
  <Slides>53</Slides>
  <Notes>32</Notes>
  <HiddenSlides>0</HiddenSlides>
  <MMClips>0</MMClips>
  <ScaleCrop>false</ScaleCrop>
  <HeadingPairs>
    <vt:vector size="4" baseType="variant">
      <vt:variant>
        <vt:lpstr>Theme</vt:lpstr>
      </vt:variant>
      <vt:variant>
        <vt:i4>1</vt:i4>
      </vt:variant>
      <vt:variant>
        <vt:lpstr>Slide Titles</vt:lpstr>
      </vt:variant>
      <vt:variant>
        <vt:i4>53</vt:i4>
      </vt:variant>
    </vt:vector>
  </HeadingPairs>
  <TitlesOfParts>
    <vt:vector size="54" baseType="lpstr">
      <vt:lpstr>Equity</vt:lpstr>
      <vt:lpstr>  FY22 Enterprise Budgets and   CIP FY2022-FY2026  </vt:lpstr>
      <vt:lpstr>Enterprise Budgets and CIP Meeting </vt:lpstr>
      <vt:lpstr>Enterprise Budgets and CIP Meeting </vt:lpstr>
      <vt:lpstr>    Enterprise Budgets and CIP Meeting</vt:lpstr>
      <vt:lpstr> Enterprise Budgets and CIP Meeting</vt:lpstr>
      <vt:lpstr> Enterprise Budgets and CIP Meeting</vt:lpstr>
      <vt:lpstr> Telemedia Enterprise Fund </vt:lpstr>
      <vt:lpstr>        Telemedia Enterprise Fund Budget</vt:lpstr>
      <vt:lpstr>         Telemedia Enterprise Fund Budget</vt:lpstr>
      <vt:lpstr> Water Enterprise Fund </vt:lpstr>
      <vt:lpstr>         Water Enterprise Fund Budget</vt:lpstr>
      <vt:lpstr>        Water Enterprise Fund Budget </vt:lpstr>
      <vt:lpstr>         Water Enterprise Fund Budget</vt:lpstr>
      <vt:lpstr>         Water Enterprise Fund Budget</vt:lpstr>
      <vt:lpstr>         Water Enterprise Fund Budget</vt:lpstr>
      <vt:lpstr> Water Enterprise Fund Budget</vt:lpstr>
      <vt:lpstr>         Water Enterprise Fund Budget</vt:lpstr>
      <vt:lpstr>         Water Enterprise Fund Budget</vt:lpstr>
      <vt:lpstr> Water Rates </vt:lpstr>
      <vt:lpstr>        Water Enterprise Fund: Water Rates</vt:lpstr>
      <vt:lpstr>        Water Enterprise Fund:  Water Rates</vt:lpstr>
      <vt:lpstr> Water Enterprise Fund Budget</vt:lpstr>
      <vt:lpstr> Water Enterprise Fund Budget</vt:lpstr>
      <vt:lpstr>Comments Water Enterprise Fund and Rates </vt:lpstr>
      <vt:lpstr> Sewer Enterprise Fund </vt:lpstr>
      <vt:lpstr>        Sewer Enterprise Fund Budget</vt:lpstr>
      <vt:lpstr>        Sewer Enterprise Fund Budget</vt:lpstr>
      <vt:lpstr>Sewer Enterprise Fund Budget</vt:lpstr>
      <vt:lpstr>        Sewer Enterprise Fund Budget</vt:lpstr>
      <vt:lpstr>        Sewer Enterprise Fund Budget</vt:lpstr>
      <vt:lpstr> Sewer Rates </vt:lpstr>
      <vt:lpstr>       Sewer Enterprise Fund: Sewer Rates</vt:lpstr>
      <vt:lpstr> Sewer Enterprise Fund Budget</vt:lpstr>
      <vt:lpstr>Sewer Enterprise Fund Budget</vt:lpstr>
      <vt:lpstr>Sewer Enterprise Fund Budget</vt:lpstr>
      <vt:lpstr>Comments Sewer Rates</vt:lpstr>
      <vt:lpstr> Stormwater Enterprise Fund </vt:lpstr>
      <vt:lpstr>Stormwater Enterprise Fund Budget</vt:lpstr>
      <vt:lpstr>        Stormwater Enterprise Fund Budget</vt:lpstr>
      <vt:lpstr>        Stormwater Enterprise Fund Budget</vt:lpstr>
      <vt:lpstr> Capital Improvement Plan  FY2022-FY2026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Capital Plan FY22: Proposed Expenditures</vt:lpstr>
      <vt:lpstr>Capital Plan FY22: Proposed Expenditures</vt:lpstr>
      <vt:lpstr>Comments on Capital Plan</vt:lpstr>
      <vt:lpstr> Future needs to be addressed at October Special Town Meeting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Water and Sewer  Rate Hearing</dc:title>
  <dc:creator>Richard A. Montuori</dc:creator>
  <cp:lastModifiedBy>Richard A. Montuori</cp:lastModifiedBy>
  <cp:revision>1516</cp:revision>
  <cp:lastPrinted>2021-03-02T19:50:15Z</cp:lastPrinted>
  <dcterms:created xsi:type="dcterms:W3CDTF">2010-06-14T16:15:14Z</dcterms:created>
  <dcterms:modified xsi:type="dcterms:W3CDTF">2021-03-03T12:27:19Z</dcterms:modified>
</cp:coreProperties>
</file>